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1"/>
    <p:sldMasterId id="2147483743" r:id="rId2"/>
    <p:sldMasterId id="2147483756" r:id="rId3"/>
  </p:sldMasterIdLst>
  <p:notesMasterIdLst>
    <p:notesMasterId r:id="rId41"/>
  </p:notesMasterIdLst>
  <p:sldIdLst>
    <p:sldId id="256" r:id="rId4"/>
    <p:sldId id="258" r:id="rId5"/>
    <p:sldId id="259" r:id="rId6"/>
    <p:sldId id="257" r:id="rId7"/>
    <p:sldId id="289" r:id="rId8"/>
    <p:sldId id="290" r:id="rId9"/>
    <p:sldId id="291" r:id="rId10"/>
    <p:sldId id="294" r:id="rId11"/>
    <p:sldId id="293" r:id="rId12"/>
    <p:sldId id="261" r:id="rId13"/>
    <p:sldId id="263" r:id="rId14"/>
    <p:sldId id="262" r:id="rId15"/>
    <p:sldId id="264" r:id="rId16"/>
    <p:sldId id="266" r:id="rId17"/>
    <p:sldId id="267" r:id="rId18"/>
    <p:sldId id="271" r:id="rId19"/>
    <p:sldId id="269" r:id="rId20"/>
    <p:sldId id="272" r:id="rId21"/>
    <p:sldId id="279" r:id="rId22"/>
    <p:sldId id="280" r:id="rId23"/>
    <p:sldId id="281" r:id="rId24"/>
    <p:sldId id="282" r:id="rId25"/>
    <p:sldId id="283" r:id="rId26"/>
    <p:sldId id="284" r:id="rId27"/>
    <p:sldId id="285" r:id="rId28"/>
    <p:sldId id="286" r:id="rId29"/>
    <p:sldId id="287" r:id="rId30"/>
    <p:sldId id="288" r:id="rId31"/>
    <p:sldId id="277" r:id="rId32"/>
    <p:sldId id="278" r:id="rId33"/>
    <p:sldId id="297" r:id="rId34"/>
    <p:sldId id="301" r:id="rId35"/>
    <p:sldId id="296" r:id="rId36"/>
    <p:sldId id="300" r:id="rId37"/>
    <p:sldId id="298" r:id="rId38"/>
    <p:sldId id="302" r:id="rId39"/>
    <p:sldId id="30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25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CAD99-0496-4ACD-B4FB-8C6D6A10D369}" type="doc">
      <dgm:prSet loTypeId="urn:microsoft.com/office/officeart/2005/8/layout/hierarchy2" loCatId="hierarchy" qsTypeId="urn:microsoft.com/office/officeart/2005/8/quickstyle/3d9" qsCatId="3D" csTypeId="urn:microsoft.com/office/officeart/2005/8/colors/accent2_1" csCatId="accent2" phldr="1"/>
      <dgm:spPr/>
      <dgm:t>
        <a:bodyPr/>
        <a:lstStyle/>
        <a:p>
          <a:endParaRPr lang="en-US"/>
        </a:p>
      </dgm:t>
    </dgm:pt>
    <dgm:pt modelId="{C3F12807-C17A-4127-BBD1-132F118FC48C}">
      <dgm:prSet phldrT="[Text]"/>
      <dgm:spPr/>
      <dgm:t>
        <a:bodyPr/>
        <a:lstStyle/>
        <a:p>
          <a:r>
            <a:rPr lang="en-US" dirty="0" smtClean="0">
              <a:solidFill>
                <a:srgbClr val="002060"/>
              </a:solidFill>
            </a:rPr>
            <a:t>NOACs</a:t>
          </a:r>
          <a:endParaRPr lang="en-US" dirty="0">
            <a:solidFill>
              <a:srgbClr val="002060"/>
            </a:solidFill>
          </a:endParaRPr>
        </a:p>
      </dgm:t>
    </dgm:pt>
    <dgm:pt modelId="{28DB013D-0C82-430F-83BC-FF3052D203C5}" type="parTrans" cxnId="{ACE5F598-034E-4F18-AC48-A109397EC9AD}">
      <dgm:prSet/>
      <dgm:spPr/>
      <dgm:t>
        <a:bodyPr/>
        <a:lstStyle/>
        <a:p>
          <a:endParaRPr lang="en-US"/>
        </a:p>
      </dgm:t>
    </dgm:pt>
    <dgm:pt modelId="{CA088322-D362-4D86-9A20-E8154C0D47F3}" type="sibTrans" cxnId="{ACE5F598-034E-4F18-AC48-A109397EC9AD}">
      <dgm:prSet/>
      <dgm:spPr/>
      <dgm:t>
        <a:bodyPr/>
        <a:lstStyle/>
        <a:p>
          <a:endParaRPr lang="en-US"/>
        </a:p>
      </dgm:t>
    </dgm:pt>
    <dgm:pt modelId="{549536D9-7F1D-4226-A2F5-C778B7103508}">
      <dgm:prSet phldrT="[Text]"/>
      <dgm:spPr/>
      <dgm:t>
        <a:bodyPr/>
        <a:lstStyle/>
        <a:p>
          <a:r>
            <a:rPr lang="en-US" dirty="0" smtClean="0">
              <a:solidFill>
                <a:srgbClr val="002060"/>
              </a:solidFill>
            </a:rPr>
            <a:t>Factor </a:t>
          </a:r>
          <a:r>
            <a:rPr lang="en-US" dirty="0" err="1" smtClean="0">
              <a:solidFill>
                <a:srgbClr val="002060"/>
              </a:solidFill>
            </a:rPr>
            <a:t>Xa</a:t>
          </a:r>
          <a:r>
            <a:rPr lang="en-US" dirty="0" smtClean="0">
              <a:solidFill>
                <a:srgbClr val="002060"/>
              </a:solidFill>
            </a:rPr>
            <a:t> Inhibitors</a:t>
          </a:r>
          <a:endParaRPr lang="en-US" dirty="0">
            <a:solidFill>
              <a:srgbClr val="002060"/>
            </a:solidFill>
          </a:endParaRPr>
        </a:p>
      </dgm:t>
    </dgm:pt>
    <dgm:pt modelId="{09D8BBEA-B518-47D2-9A40-6F0589839B09}" type="parTrans" cxnId="{2948913A-8EA9-4470-A554-2A6B82869FE5}">
      <dgm:prSet/>
      <dgm:spPr/>
      <dgm:t>
        <a:bodyPr/>
        <a:lstStyle/>
        <a:p>
          <a:endParaRPr lang="en-US"/>
        </a:p>
      </dgm:t>
    </dgm:pt>
    <dgm:pt modelId="{CCCCDA15-5787-49DE-9776-32EC2DABE386}" type="sibTrans" cxnId="{2948913A-8EA9-4470-A554-2A6B82869FE5}">
      <dgm:prSet/>
      <dgm:spPr/>
      <dgm:t>
        <a:bodyPr/>
        <a:lstStyle/>
        <a:p>
          <a:endParaRPr lang="en-US"/>
        </a:p>
      </dgm:t>
    </dgm:pt>
    <dgm:pt modelId="{F65E06BF-4580-469F-957C-309D461F55B1}">
      <dgm:prSet phldrT="[Text]"/>
      <dgm:spPr/>
      <dgm:t>
        <a:bodyPr/>
        <a:lstStyle/>
        <a:p>
          <a:r>
            <a:rPr lang="en-US" dirty="0" smtClean="0">
              <a:solidFill>
                <a:srgbClr val="9B2563"/>
              </a:solidFill>
            </a:rPr>
            <a:t>RIVAROXABAN</a:t>
          </a:r>
        </a:p>
      </dgm:t>
    </dgm:pt>
    <dgm:pt modelId="{6F1741F8-1466-4957-9AB3-D2B30451BDF6}" type="parTrans" cxnId="{32F7B03C-E11B-4264-8B8F-FED9A549B6B1}">
      <dgm:prSet/>
      <dgm:spPr/>
      <dgm:t>
        <a:bodyPr/>
        <a:lstStyle/>
        <a:p>
          <a:endParaRPr lang="en-US"/>
        </a:p>
      </dgm:t>
    </dgm:pt>
    <dgm:pt modelId="{8F2A45DE-2CCF-4020-975E-DEC808D3EEE8}" type="sibTrans" cxnId="{32F7B03C-E11B-4264-8B8F-FED9A549B6B1}">
      <dgm:prSet/>
      <dgm:spPr/>
      <dgm:t>
        <a:bodyPr/>
        <a:lstStyle/>
        <a:p>
          <a:endParaRPr lang="en-US"/>
        </a:p>
      </dgm:t>
    </dgm:pt>
    <dgm:pt modelId="{0C7D9C77-4D23-4D89-8E6F-5FE05DE2FAA7}">
      <dgm:prSet phldrT="[Text]"/>
      <dgm:spPr/>
      <dgm:t>
        <a:bodyPr/>
        <a:lstStyle/>
        <a:p>
          <a:r>
            <a:rPr lang="en-US" dirty="0" smtClean="0">
              <a:solidFill>
                <a:srgbClr val="9B2563"/>
              </a:solidFill>
            </a:rPr>
            <a:t>DABIGATRAN</a:t>
          </a:r>
        </a:p>
      </dgm:t>
    </dgm:pt>
    <dgm:pt modelId="{500D8F77-7992-4C19-A079-6CA6F20BBC6D}" type="parTrans" cxnId="{299F746B-A317-4542-A51E-5E62E624B610}">
      <dgm:prSet/>
      <dgm:spPr/>
      <dgm:t>
        <a:bodyPr/>
        <a:lstStyle/>
        <a:p>
          <a:endParaRPr lang="en-US"/>
        </a:p>
      </dgm:t>
    </dgm:pt>
    <dgm:pt modelId="{598B0E37-CBD8-48D6-99C7-C21422818BCC}" type="sibTrans" cxnId="{299F746B-A317-4542-A51E-5E62E624B610}">
      <dgm:prSet/>
      <dgm:spPr/>
      <dgm:t>
        <a:bodyPr/>
        <a:lstStyle/>
        <a:p>
          <a:endParaRPr lang="en-US"/>
        </a:p>
      </dgm:t>
    </dgm:pt>
    <dgm:pt modelId="{D86C52B6-7865-46CE-93F1-4771121F847D}">
      <dgm:prSet phldrT="[Text]"/>
      <dgm:spPr/>
      <dgm:t>
        <a:bodyPr/>
        <a:lstStyle/>
        <a:p>
          <a:r>
            <a:rPr lang="en-US" dirty="0" smtClean="0">
              <a:solidFill>
                <a:srgbClr val="002060"/>
              </a:solidFill>
            </a:rPr>
            <a:t>Direct Thrombin Inhibitors</a:t>
          </a:r>
          <a:endParaRPr lang="en-US" dirty="0">
            <a:solidFill>
              <a:srgbClr val="002060"/>
            </a:solidFill>
          </a:endParaRPr>
        </a:p>
      </dgm:t>
    </dgm:pt>
    <dgm:pt modelId="{060CE05D-42CE-4382-9FAA-D080FFDA517C}" type="sibTrans" cxnId="{8132B2A0-5236-44C7-8306-92DEED567C22}">
      <dgm:prSet/>
      <dgm:spPr/>
      <dgm:t>
        <a:bodyPr/>
        <a:lstStyle/>
        <a:p>
          <a:endParaRPr lang="en-US"/>
        </a:p>
      </dgm:t>
    </dgm:pt>
    <dgm:pt modelId="{A8B3D7A2-3CB8-476F-B1C4-CF593D21DD37}" type="parTrans" cxnId="{8132B2A0-5236-44C7-8306-92DEED567C22}">
      <dgm:prSet/>
      <dgm:spPr/>
      <dgm:t>
        <a:bodyPr/>
        <a:lstStyle/>
        <a:p>
          <a:endParaRPr lang="en-US"/>
        </a:p>
      </dgm:t>
    </dgm:pt>
    <dgm:pt modelId="{EC973B72-6BE6-4FBC-AC61-784BE981D601}" type="pres">
      <dgm:prSet presAssocID="{110CAD99-0496-4ACD-B4FB-8C6D6A10D369}" presName="diagram" presStyleCnt="0">
        <dgm:presLayoutVars>
          <dgm:chPref val="1"/>
          <dgm:dir/>
          <dgm:animOne val="branch"/>
          <dgm:animLvl val="lvl"/>
          <dgm:resizeHandles val="exact"/>
        </dgm:presLayoutVars>
      </dgm:prSet>
      <dgm:spPr/>
      <dgm:t>
        <a:bodyPr/>
        <a:lstStyle/>
        <a:p>
          <a:endParaRPr lang="en-US"/>
        </a:p>
      </dgm:t>
    </dgm:pt>
    <dgm:pt modelId="{FF0A1C27-4FD7-427F-8B28-D4A0BD53EA6B}" type="pres">
      <dgm:prSet presAssocID="{C3F12807-C17A-4127-BBD1-132F118FC48C}" presName="root1" presStyleCnt="0"/>
      <dgm:spPr/>
      <dgm:t>
        <a:bodyPr/>
        <a:lstStyle/>
        <a:p>
          <a:endParaRPr lang="en-US"/>
        </a:p>
      </dgm:t>
    </dgm:pt>
    <dgm:pt modelId="{ACDF208F-C582-4C3B-A3D9-7541270E8D4D}" type="pres">
      <dgm:prSet presAssocID="{C3F12807-C17A-4127-BBD1-132F118FC48C}" presName="LevelOneTextNode" presStyleLbl="node0" presStyleIdx="0" presStyleCnt="1">
        <dgm:presLayoutVars>
          <dgm:chPref val="3"/>
        </dgm:presLayoutVars>
      </dgm:prSet>
      <dgm:spPr/>
      <dgm:t>
        <a:bodyPr/>
        <a:lstStyle/>
        <a:p>
          <a:endParaRPr lang="en-US"/>
        </a:p>
      </dgm:t>
    </dgm:pt>
    <dgm:pt modelId="{BA290332-EE93-4A37-BE7F-40AB34A16E5B}" type="pres">
      <dgm:prSet presAssocID="{C3F12807-C17A-4127-BBD1-132F118FC48C}" presName="level2hierChild" presStyleCnt="0"/>
      <dgm:spPr/>
      <dgm:t>
        <a:bodyPr/>
        <a:lstStyle/>
        <a:p>
          <a:endParaRPr lang="en-US"/>
        </a:p>
      </dgm:t>
    </dgm:pt>
    <dgm:pt modelId="{AAF9C051-B82F-4EAA-A09E-F5E4A856B9BB}" type="pres">
      <dgm:prSet presAssocID="{09D8BBEA-B518-47D2-9A40-6F0589839B09}" presName="conn2-1" presStyleLbl="parChTrans1D2" presStyleIdx="0" presStyleCnt="2"/>
      <dgm:spPr/>
      <dgm:t>
        <a:bodyPr/>
        <a:lstStyle/>
        <a:p>
          <a:endParaRPr lang="en-US"/>
        </a:p>
      </dgm:t>
    </dgm:pt>
    <dgm:pt modelId="{8F45E1E8-602F-4572-B9EE-8C1C5CF9CBC8}" type="pres">
      <dgm:prSet presAssocID="{09D8BBEA-B518-47D2-9A40-6F0589839B09}" presName="connTx" presStyleLbl="parChTrans1D2" presStyleIdx="0" presStyleCnt="2"/>
      <dgm:spPr/>
      <dgm:t>
        <a:bodyPr/>
        <a:lstStyle/>
        <a:p>
          <a:endParaRPr lang="en-US"/>
        </a:p>
      </dgm:t>
    </dgm:pt>
    <dgm:pt modelId="{FCE59486-EBD8-43AA-AC17-3BC91714A97B}" type="pres">
      <dgm:prSet presAssocID="{549536D9-7F1D-4226-A2F5-C778B7103508}" presName="root2" presStyleCnt="0"/>
      <dgm:spPr/>
      <dgm:t>
        <a:bodyPr/>
        <a:lstStyle/>
        <a:p>
          <a:endParaRPr lang="en-US"/>
        </a:p>
      </dgm:t>
    </dgm:pt>
    <dgm:pt modelId="{1577A016-7B7A-4697-A448-A470E8826A12}" type="pres">
      <dgm:prSet presAssocID="{549536D9-7F1D-4226-A2F5-C778B7103508}" presName="LevelTwoTextNode" presStyleLbl="node2" presStyleIdx="0" presStyleCnt="2">
        <dgm:presLayoutVars>
          <dgm:chPref val="3"/>
        </dgm:presLayoutVars>
      </dgm:prSet>
      <dgm:spPr/>
      <dgm:t>
        <a:bodyPr/>
        <a:lstStyle/>
        <a:p>
          <a:endParaRPr lang="en-US"/>
        </a:p>
      </dgm:t>
    </dgm:pt>
    <dgm:pt modelId="{DD9A03F2-DA01-445D-ABB0-B7381FC04660}" type="pres">
      <dgm:prSet presAssocID="{549536D9-7F1D-4226-A2F5-C778B7103508}" presName="level3hierChild" presStyleCnt="0"/>
      <dgm:spPr/>
      <dgm:t>
        <a:bodyPr/>
        <a:lstStyle/>
        <a:p>
          <a:endParaRPr lang="en-US"/>
        </a:p>
      </dgm:t>
    </dgm:pt>
    <dgm:pt modelId="{A11B2C81-E0D3-4A86-B5D4-C85C414D7D80}" type="pres">
      <dgm:prSet presAssocID="{6F1741F8-1466-4957-9AB3-D2B30451BDF6}" presName="conn2-1" presStyleLbl="parChTrans1D3" presStyleIdx="0" presStyleCnt="2"/>
      <dgm:spPr/>
      <dgm:t>
        <a:bodyPr/>
        <a:lstStyle/>
        <a:p>
          <a:endParaRPr lang="en-US"/>
        </a:p>
      </dgm:t>
    </dgm:pt>
    <dgm:pt modelId="{9D1CC773-73A1-41E9-B4E8-1952FFCA171F}" type="pres">
      <dgm:prSet presAssocID="{6F1741F8-1466-4957-9AB3-D2B30451BDF6}" presName="connTx" presStyleLbl="parChTrans1D3" presStyleIdx="0" presStyleCnt="2"/>
      <dgm:spPr/>
      <dgm:t>
        <a:bodyPr/>
        <a:lstStyle/>
        <a:p>
          <a:endParaRPr lang="en-US"/>
        </a:p>
      </dgm:t>
    </dgm:pt>
    <dgm:pt modelId="{B46C416D-0B2F-4AE3-B7A7-B37C3A629728}" type="pres">
      <dgm:prSet presAssocID="{F65E06BF-4580-469F-957C-309D461F55B1}" presName="root2" presStyleCnt="0"/>
      <dgm:spPr/>
      <dgm:t>
        <a:bodyPr/>
        <a:lstStyle/>
        <a:p>
          <a:endParaRPr lang="en-US"/>
        </a:p>
      </dgm:t>
    </dgm:pt>
    <dgm:pt modelId="{1E733857-7DF0-4479-B3F5-30FED85EAD8E}" type="pres">
      <dgm:prSet presAssocID="{F65E06BF-4580-469F-957C-309D461F55B1}" presName="LevelTwoTextNode" presStyleLbl="node3" presStyleIdx="0" presStyleCnt="2">
        <dgm:presLayoutVars>
          <dgm:chPref val="3"/>
        </dgm:presLayoutVars>
      </dgm:prSet>
      <dgm:spPr/>
      <dgm:t>
        <a:bodyPr/>
        <a:lstStyle/>
        <a:p>
          <a:endParaRPr lang="en-US"/>
        </a:p>
      </dgm:t>
    </dgm:pt>
    <dgm:pt modelId="{8C0E544F-F4FC-49AA-91C4-2069CDADD0B8}" type="pres">
      <dgm:prSet presAssocID="{F65E06BF-4580-469F-957C-309D461F55B1}" presName="level3hierChild" presStyleCnt="0"/>
      <dgm:spPr/>
      <dgm:t>
        <a:bodyPr/>
        <a:lstStyle/>
        <a:p>
          <a:endParaRPr lang="en-US"/>
        </a:p>
      </dgm:t>
    </dgm:pt>
    <dgm:pt modelId="{AA71FDE8-23D4-4BBE-8A8A-8E89C9B7AB99}" type="pres">
      <dgm:prSet presAssocID="{A8B3D7A2-3CB8-476F-B1C4-CF593D21DD37}" presName="conn2-1" presStyleLbl="parChTrans1D2" presStyleIdx="1" presStyleCnt="2"/>
      <dgm:spPr/>
      <dgm:t>
        <a:bodyPr/>
        <a:lstStyle/>
        <a:p>
          <a:endParaRPr lang="en-US"/>
        </a:p>
      </dgm:t>
    </dgm:pt>
    <dgm:pt modelId="{54A82DEE-1F7F-4E81-921C-E79FC6DEAC0B}" type="pres">
      <dgm:prSet presAssocID="{A8B3D7A2-3CB8-476F-B1C4-CF593D21DD37}" presName="connTx" presStyleLbl="parChTrans1D2" presStyleIdx="1" presStyleCnt="2"/>
      <dgm:spPr/>
      <dgm:t>
        <a:bodyPr/>
        <a:lstStyle/>
        <a:p>
          <a:endParaRPr lang="en-US"/>
        </a:p>
      </dgm:t>
    </dgm:pt>
    <dgm:pt modelId="{5201EC69-2C74-4732-9FDB-011A4B4AB2C2}" type="pres">
      <dgm:prSet presAssocID="{D86C52B6-7865-46CE-93F1-4771121F847D}" presName="root2" presStyleCnt="0"/>
      <dgm:spPr/>
      <dgm:t>
        <a:bodyPr/>
        <a:lstStyle/>
        <a:p>
          <a:endParaRPr lang="en-US"/>
        </a:p>
      </dgm:t>
    </dgm:pt>
    <dgm:pt modelId="{11B1F078-B1B8-43D0-9ADC-6181D1C7A3F0}" type="pres">
      <dgm:prSet presAssocID="{D86C52B6-7865-46CE-93F1-4771121F847D}" presName="LevelTwoTextNode" presStyleLbl="node2" presStyleIdx="1" presStyleCnt="2">
        <dgm:presLayoutVars>
          <dgm:chPref val="3"/>
        </dgm:presLayoutVars>
      </dgm:prSet>
      <dgm:spPr/>
      <dgm:t>
        <a:bodyPr/>
        <a:lstStyle/>
        <a:p>
          <a:endParaRPr lang="en-US"/>
        </a:p>
      </dgm:t>
    </dgm:pt>
    <dgm:pt modelId="{CDFB5EF4-5721-48A5-9890-82DC55FAF15F}" type="pres">
      <dgm:prSet presAssocID="{D86C52B6-7865-46CE-93F1-4771121F847D}" presName="level3hierChild" presStyleCnt="0"/>
      <dgm:spPr/>
      <dgm:t>
        <a:bodyPr/>
        <a:lstStyle/>
        <a:p>
          <a:endParaRPr lang="en-US"/>
        </a:p>
      </dgm:t>
    </dgm:pt>
    <dgm:pt modelId="{6DD22BB5-8CF0-4643-8699-1F51D7001E3A}" type="pres">
      <dgm:prSet presAssocID="{500D8F77-7992-4C19-A079-6CA6F20BBC6D}" presName="conn2-1" presStyleLbl="parChTrans1D3" presStyleIdx="1" presStyleCnt="2"/>
      <dgm:spPr/>
      <dgm:t>
        <a:bodyPr/>
        <a:lstStyle/>
        <a:p>
          <a:endParaRPr lang="en-US"/>
        </a:p>
      </dgm:t>
    </dgm:pt>
    <dgm:pt modelId="{3961AD68-9399-42F6-B15D-8186610D96C9}" type="pres">
      <dgm:prSet presAssocID="{500D8F77-7992-4C19-A079-6CA6F20BBC6D}" presName="connTx" presStyleLbl="parChTrans1D3" presStyleIdx="1" presStyleCnt="2"/>
      <dgm:spPr/>
      <dgm:t>
        <a:bodyPr/>
        <a:lstStyle/>
        <a:p>
          <a:endParaRPr lang="en-US"/>
        </a:p>
      </dgm:t>
    </dgm:pt>
    <dgm:pt modelId="{C7A0646D-7BA3-49A5-8CCD-B5685B3223AA}" type="pres">
      <dgm:prSet presAssocID="{0C7D9C77-4D23-4D89-8E6F-5FE05DE2FAA7}" presName="root2" presStyleCnt="0"/>
      <dgm:spPr/>
      <dgm:t>
        <a:bodyPr/>
        <a:lstStyle/>
        <a:p>
          <a:endParaRPr lang="en-US"/>
        </a:p>
      </dgm:t>
    </dgm:pt>
    <dgm:pt modelId="{A724FD7E-206C-4DDD-B895-3AB043DDC978}" type="pres">
      <dgm:prSet presAssocID="{0C7D9C77-4D23-4D89-8E6F-5FE05DE2FAA7}" presName="LevelTwoTextNode" presStyleLbl="node3" presStyleIdx="1" presStyleCnt="2">
        <dgm:presLayoutVars>
          <dgm:chPref val="3"/>
        </dgm:presLayoutVars>
      </dgm:prSet>
      <dgm:spPr/>
      <dgm:t>
        <a:bodyPr/>
        <a:lstStyle/>
        <a:p>
          <a:endParaRPr lang="en-US"/>
        </a:p>
      </dgm:t>
    </dgm:pt>
    <dgm:pt modelId="{53713CDB-8F33-4145-A94F-162E7660D319}" type="pres">
      <dgm:prSet presAssocID="{0C7D9C77-4D23-4D89-8E6F-5FE05DE2FAA7}" presName="level3hierChild" presStyleCnt="0"/>
      <dgm:spPr/>
      <dgm:t>
        <a:bodyPr/>
        <a:lstStyle/>
        <a:p>
          <a:endParaRPr lang="en-US"/>
        </a:p>
      </dgm:t>
    </dgm:pt>
  </dgm:ptLst>
  <dgm:cxnLst>
    <dgm:cxn modelId="{32F7B03C-E11B-4264-8B8F-FED9A549B6B1}" srcId="{549536D9-7F1D-4226-A2F5-C778B7103508}" destId="{F65E06BF-4580-469F-957C-309D461F55B1}" srcOrd="0" destOrd="0" parTransId="{6F1741F8-1466-4957-9AB3-D2B30451BDF6}" sibTransId="{8F2A45DE-2CCF-4020-975E-DEC808D3EEE8}"/>
    <dgm:cxn modelId="{5683F904-4180-42DF-A142-0C100814A35D}" type="presOf" srcId="{6F1741F8-1466-4957-9AB3-D2B30451BDF6}" destId="{A11B2C81-E0D3-4A86-B5D4-C85C414D7D80}" srcOrd="0" destOrd="0" presId="urn:microsoft.com/office/officeart/2005/8/layout/hierarchy2"/>
    <dgm:cxn modelId="{3C0CBF84-19D2-4F9A-A03D-9D86C3F6D6BF}" type="presOf" srcId="{A8B3D7A2-3CB8-476F-B1C4-CF593D21DD37}" destId="{54A82DEE-1F7F-4E81-921C-E79FC6DEAC0B}" srcOrd="1" destOrd="0" presId="urn:microsoft.com/office/officeart/2005/8/layout/hierarchy2"/>
    <dgm:cxn modelId="{CE093E4E-37F6-4426-9567-28A6F6D98D79}" type="presOf" srcId="{C3F12807-C17A-4127-BBD1-132F118FC48C}" destId="{ACDF208F-C582-4C3B-A3D9-7541270E8D4D}" srcOrd="0" destOrd="0" presId="urn:microsoft.com/office/officeart/2005/8/layout/hierarchy2"/>
    <dgm:cxn modelId="{9EC710D8-D4F8-4341-9506-4408386E7B7D}" type="presOf" srcId="{09D8BBEA-B518-47D2-9A40-6F0589839B09}" destId="{8F45E1E8-602F-4572-B9EE-8C1C5CF9CBC8}" srcOrd="1" destOrd="0" presId="urn:microsoft.com/office/officeart/2005/8/layout/hierarchy2"/>
    <dgm:cxn modelId="{299F746B-A317-4542-A51E-5E62E624B610}" srcId="{D86C52B6-7865-46CE-93F1-4771121F847D}" destId="{0C7D9C77-4D23-4D89-8E6F-5FE05DE2FAA7}" srcOrd="0" destOrd="0" parTransId="{500D8F77-7992-4C19-A079-6CA6F20BBC6D}" sibTransId="{598B0E37-CBD8-48D6-99C7-C21422818BCC}"/>
    <dgm:cxn modelId="{22CE155F-2EB3-4F7B-892F-42B08CE35669}" type="presOf" srcId="{6F1741F8-1466-4957-9AB3-D2B30451BDF6}" destId="{9D1CC773-73A1-41E9-B4E8-1952FFCA171F}" srcOrd="1" destOrd="0" presId="urn:microsoft.com/office/officeart/2005/8/layout/hierarchy2"/>
    <dgm:cxn modelId="{ACE5F598-034E-4F18-AC48-A109397EC9AD}" srcId="{110CAD99-0496-4ACD-B4FB-8C6D6A10D369}" destId="{C3F12807-C17A-4127-BBD1-132F118FC48C}" srcOrd="0" destOrd="0" parTransId="{28DB013D-0C82-430F-83BC-FF3052D203C5}" sibTransId="{CA088322-D362-4D86-9A20-E8154C0D47F3}"/>
    <dgm:cxn modelId="{34E909A5-FFAF-436C-B61C-F2043302264D}" type="presOf" srcId="{09D8BBEA-B518-47D2-9A40-6F0589839B09}" destId="{AAF9C051-B82F-4EAA-A09E-F5E4A856B9BB}" srcOrd="0" destOrd="0" presId="urn:microsoft.com/office/officeart/2005/8/layout/hierarchy2"/>
    <dgm:cxn modelId="{40C87746-246F-4A2B-A33B-AB8037D19F9B}" type="presOf" srcId="{500D8F77-7992-4C19-A079-6CA6F20BBC6D}" destId="{3961AD68-9399-42F6-B15D-8186610D96C9}" srcOrd="1" destOrd="0" presId="urn:microsoft.com/office/officeart/2005/8/layout/hierarchy2"/>
    <dgm:cxn modelId="{2948913A-8EA9-4470-A554-2A6B82869FE5}" srcId="{C3F12807-C17A-4127-BBD1-132F118FC48C}" destId="{549536D9-7F1D-4226-A2F5-C778B7103508}" srcOrd="0" destOrd="0" parTransId="{09D8BBEA-B518-47D2-9A40-6F0589839B09}" sibTransId="{CCCCDA15-5787-49DE-9776-32EC2DABE386}"/>
    <dgm:cxn modelId="{F35C2FB2-9B74-4C25-90A6-37B10287CA0B}" type="presOf" srcId="{110CAD99-0496-4ACD-B4FB-8C6D6A10D369}" destId="{EC973B72-6BE6-4FBC-AC61-784BE981D601}" srcOrd="0" destOrd="0" presId="urn:microsoft.com/office/officeart/2005/8/layout/hierarchy2"/>
    <dgm:cxn modelId="{EBC296D1-C77F-4A6F-AE46-5BE133CBD07F}" type="presOf" srcId="{0C7D9C77-4D23-4D89-8E6F-5FE05DE2FAA7}" destId="{A724FD7E-206C-4DDD-B895-3AB043DDC978}" srcOrd="0" destOrd="0" presId="urn:microsoft.com/office/officeart/2005/8/layout/hierarchy2"/>
    <dgm:cxn modelId="{7F43724D-AE9A-4145-9CDE-3FC9673EC3D9}" type="presOf" srcId="{500D8F77-7992-4C19-A079-6CA6F20BBC6D}" destId="{6DD22BB5-8CF0-4643-8699-1F51D7001E3A}" srcOrd="0" destOrd="0" presId="urn:microsoft.com/office/officeart/2005/8/layout/hierarchy2"/>
    <dgm:cxn modelId="{F59D15AE-4F1F-4CDF-9B0C-6E20C24FBB22}" type="presOf" srcId="{F65E06BF-4580-469F-957C-309D461F55B1}" destId="{1E733857-7DF0-4479-B3F5-30FED85EAD8E}" srcOrd="0" destOrd="0" presId="urn:microsoft.com/office/officeart/2005/8/layout/hierarchy2"/>
    <dgm:cxn modelId="{23212392-21E5-4B51-8431-A23312E934CD}" type="presOf" srcId="{549536D9-7F1D-4226-A2F5-C778B7103508}" destId="{1577A016-7B7A-4697-A448-A470E8826A12}" srcOrd="0" destOrd="0" presId="urn:microsoft.com/office/officeart/2005/8/layout/hierarchy2"/>
    <dgm:cxn modelId="{1FFECFDF-B6E4-47E1-B99E-BAA9F4D69A6A}" type="presOf" srcId="{D86C52B6-7865-46CE-93F1-4771121F847D}" destId="{11B1F078-B1B8-43D0-9ADC-6181D1C7A3F0}" srcOrd="0" destOrd="0" presId="urn:microsoft.com/office/officeart/2005/8/layout/hierarchy2"/>
    <dgm:cxn modelId="{8132B2A0-5236-44C7-8306-92DEED567C22}" srcId="{C3F12807-C17A-4127-BBD1-132F118FC48C}" destId="{D86C52B6-7865-46CE-93F1-4771121F847D}" srcOrd="1" destOrd="0" parTransId="{A8B3D7A2-3CB8-476F-B1C4-CF593D21DD37}" sibTransId="{060CE05D-42CE-4382-9FAA-D080FFDA517C}"/>
    <dgm:cxn modelId="{A8394BB4-9E3D-4EB2-9D1B-78A8F7969D4D}" type="presOf" srcId="{A8B3D7A2-3CB8-476F-B1C4-CF593D21DD37}" destId="{AA71FDE8-23D4-4BBE-8A8A-8E89C9B7AB99}" srcOrd="0" destOrd="0" presId="urn:microsoft.com/office/officeart/2005/8/layout/hierarchy2"/>
    <dgm:cxn modelId="{FF78CDBB-B195-4372-BD11-E765B38DED0D}" type="presParOf" srcId="{EC973B72-6BE6-4FBC-AC61-784BE981D601}" destId="{FF0A1C27-4FD7-427F-8B28-D4A0BD53EA6B}" srcOrd="0" destOrd="0" presId="urn:microsoft.com/office/officeart/2005/8/layout/hierarchy2"/>
    <dgm:cxn modelId="{2FCF1AD4-50A7-4699-B945-9F1ACE73F17B}" type="presParOf" srcId="{FF0A1C27-4FD7-427F-8B28-D4A0BD53EA6B}" destId="{ACDF208F-C582-4C3B-A3D9-7541270E8D4D}" srcOrd="0" destOrd="0" presId="urn:microsoft.com/office/officeart/2005/8/layout/hierarchy2"/>
    <dgm:cxn modelId="{FDCB42DF-A0EE-4328-A81E-1EA162440C53}" type="presParOf" srcId="{FF0A1C27-4FD7-427F-8B28-D4A0BD53EA6B}" destId="{BA290332-EE93-4A37-BE7F-40AB34A16E5B}" srcOrd="1" destOrd="0" presId="urn:microsoft.com/office/officeart/2005/8/layout/hierarchy2"/>
    <dgm:cxn modelId="{0DCB52E2-393B-4877-9576-CC901708DBE9}" type="presParOf" srcId="{BA290332-EE93-4A37-BE7F-40AB34A16E5B}" destId="{AAF9C051-B82F-4EAA-A09E-F5E4A856B9BB}" srcOrd="0" destOrd="0" presId="urn:microsoft.com/office/officeart/2005/8/layout/hierarchy2"/>
    <dgm:cxn modelId="{DCE30E54-CB86-4231-8D69-8D90F135CB7B}" type="presParOf" srcId="{AAF9C051-B82F-4EAA-A09E-F5E4A856B9BB}" destId="{8F45E1E8-602F-4572-B9EE-8C1C5CF9CBC8}" srcOrd="0" destOrd="0" presId="urn:microsoft.com/office/officeart/2005/8/layout/hierarchy2"/>
    <dgm:cxn modelId="{7E23AE69-08B4-4CBD-AB4B-E7F741B29926}" type="presParOf" srcId="{BA290332-EE93-4A37-BE7F-40AB34A16E5B}" destId="{FCE59486-EBD8-43AA-AC17-3BC91714A97B}" srcOrd="1" destOrd="0" presId="urn:microsoft.com/office/officeart/2005/8/layout/hierarchy2"/>
    <dgm:cxn modelId="{CD353306-7180-4FC4-B531-B434FEAEA8E1}" type="presParOf" srcId="{FCE59486-EBD8-43AA-AC17-3BC91714A97B}" destId="{1577A016-7B7A-4697-A448-A470E8826A12}" srcOrd="0" destOrd="0" presId="urn:microsoft.com/office/officeart/2005/8/layout/hierarchy2"/>
    <dgm:cxn modelId="{7228FD60-F585-4508-B65A-FB2FF5A4AB23}" type="presParOf" srcId="{FCE59486-EBD8-43AA-AC17-3BC91714A97B}" destId="{DD9A03F2-DA01-445D-ABB0-B7381FC04660}" srcOrd="1" destOrd="0" presId="urn:microsoft.com/office/officeart/2005/8/layout/hierarchy2"/>
    <dgm:cxn modelId="{DC26ED78-08DE-4A00-B23B-7FE9795ABE65}" type="presParOf" srcId="{DD9A03F2-DA01-445D-ABB0-B7381FC04660}" destId="{A11B2C81-E0D3-4A86-B5D4-C85C414D7D80}" srcOrd="0" destOrd="0" presId="urn:microsoft.com/office/officeart/2005/8/layout/hierarchy2"/>
    <dgm:cxn modelId="{61D53DC8-2479-491F-8B83-EDFF8907FD19}" type="presParOf" srcId="{A11B2C81-E0D3-4A86-B5D4-C85C414D7D80}" destId="{9D1CC773-73A1-41E9-B4E8-1952FFCA171F}" srcOrd="0" destOrd="0" presId="urn:microsoft.com/office/officeart/2005/8/layout/hierarchy2"/>
    <dgm:cxn modelId="{10401BFD-98FB-40D4-B26E-4DC6384F15E2}" type="presParOf" srcId="{DD9A03F2-DA01-445D-ABB0-B7381FC04660}" destId="{B46C416D-0B2F-4AE3-B7A7-B37C3A629728}" srcOrd="1" destOrd="0" presId="urn:microsoft.com/office/officeart/2005/8/layout/hierarchy2"/>
    <dgm:cxn modelId="{230516AF-2345-4C3E-ADCF-2C085812DDE0}" type="presParOf" srcId="{B46C416D-0B2F-4AE3-B7A7-B37C3A629728}" destId="{1E733857-7DF0-4479-B3F5-30FED85EAD8E}" srcOrd="0" destOrd="0" presId="urn:microsoft.com/office/officeart/2005/8/layout/hierarchy2"/>
    <dgm:cxn modelId="{81F00F9C-B44B-461F-A2EE-AEC2E25035BF}" type="presParOf" srcId="{B46C416D-0B2F-4AE3-B7A7-B37C3A629728}" destId="{8C0E544F-F4FC-49AA-91C4-2069CDADD0B8}" srcOrd="1" destOrd="0" presId="urn:microsoft.com/office/officeart/2005/8/layout/hierarchy2"/>
    <dgm:cxn modelId="{5A52201D-E0A3-4F3C-9926-9BCCE88A2D90}" type="presParOf" srcId="{BA290332-EE93-4A37-BE7F-40AB34A16E5B}" destId="{AA71FDE8-23D4-4BBE-8A8A-8E89C9B7AB99}" srcOrd="2" destOrd="0" presId="urn:microsoft.com/office/officeart/2005/8/layout/hierarchy2"/>
    <dgm:cxn modelId="{1DCFD31D-4503-4268-9569-D90C454CAD56}" type="presParOf" srcId="{AA71FDE8-23D4-4BBE-8A8A-8E89C9B7AB99}" destId="{54A82DEE-1F7F-4E81-921C-E79FC6DEAC0B}" srcOrd="0" destOrd="0" presId="urn:microsoft.com/office/officeart/2005/8/layout/hierarchy2"/>
    <dgm:cxn modelId="{E9E4421C-0AD6-4C74-97CB-E80F9959F598}" type="presParOf" srcId="{BA290332-EE93-4A37-BE7F-40AB34A16E5B}" destId="{5201EC69-2C74-4732-9FDB-011A4B4AB2C2}" srcOrd="3" destOrd="0" presId="urn:microsoft.com/office/officeart/2005/8/layout/hierarchy2"/>
    <dgm:cxn modelId="{664BDF19-F71B-482F-B1E3-30CB33DE6253}" type="presParOf" srcId="{5201EC69-2C74-4732-9FDB-011A4B4AB2C2}" destId="{11B1F078-B1B8-43D0-9ADC-6181D1C7A3F0}" srcOrd="0" destOrd="0" presId="urn:microsoft.com/office/officeart/2005/8/layout/hierarchy2"/>
    <dgm:cxn modelId="{8FFCDA12-3449-415B-AB9E-D334C79372FB}" type="presParOf" srcId="{5201EC69-2C74-4732-9FDB-011A4B4AB2C2}" destId="{CDFB5EF4-5721-48A5-9890-82DC55FAF15F}" srcOrd="1" destOrd="0" presId="urn:microsoft.com/office/officeart/2005/8/layout/hierarchy2"/>
    <dgm:cxn modelId="{09A01A25-37A7-4083-9CEB-6AA7E655F9BA}" type="presParOf" srcId="{CDFB5EF4-5721-48A5-9890-82DC55FAF15F}" destId="{6DD22BB5-8CF0-4643-8699-1F51D7001E3A}" srcOrd="0" destOrd="0" presId="urn:microsoft.com/office/officeart/2005/8/layout/hierarchy2"/>
    <dgm:cxn modelId="{861EBE2A-E142-4B38-97CA-60EE6B380BBC}" type="presParOf" srcId="{6DD22BB5-8CF0-4643-8699-1F51D7001E3A}" destId="{3961AD68-9399-42F6-B15D-8186610D96C9}" srcOrd="0" destOrd="0" presId="urn:microsoft.com/office/officeart/2005/8/layout/hierarchy2"/>
    <dgm:cxn modelId="{E855BC25-57F8-49DE-BF5A-D8992FB9E374}" type="presParOf" srcId="{CDFB5EF4-5721-48A5-9890-82DC55FAF15F}" destId="{C7A0646D-7BA3-49A5-8CCD-B5685B3223AA}" srcOrd="1" destOrd="0" presId="urn:microsoft.com/office/officeart/2005/8/layout/hierarchy2"/>
    <dgm:cxn modelId="{A4B322C9-B478-454F-A9F1-94B59F288B34}" type="presParOf" srcId="{C7A0646D-7BA3-49A5-8CCD-B5685B3223AA}" destId="{A724FD7E-206C-4DDD-B895-3AB043DDC978}" srcOrd="0" destOrd="0" presId="urn:microsoft.com/office/officeart/2005/8/layout/hierarchy2"/>
    <dgm:cxn modelId="{72A329E0-2DCA-4AD8-9E7E-9D5A04424B74}" type="presParOf" srcId="{C7A0646D-7BA3-49A5-8CCD-B5685B3223AA}" destId="{53713CDB-8F33-4145-A94F-162E7660D31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F208F-C582-4C3B-A3D9-7541270E8D4D}">
      <dsp:nvSpPr>
        <dsp:cNvPr id="0" name=""/>
        <dsp:cNvSpPr/>
      </dsp:nvSpPr>
      <dsp:spPr>
        <a:xfrm>
          <a:off x="5900" y="1350402"/>
          <a:ext cx="2643841" cy="1321920"/>
        </a:xfrm>
        <a:prstGeom prst="roundRect">
          <a:avLst>
            <a:gd name="adj" fmla="val 10000"/>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1333500">
            <a:lnSpc>
              <a:spcPct val="90000"/>
            </a:lnSpc>
            <a:spcBef>
              <a:spcPct val="0"/>
            </a:spcBef>
            <a:spcAft>
              <a:spcPct val="35000"/>
            </a:spcAft>
          </a:pPr>
          <a:r>
            <a:rPr lang="en-US" sz="3000" kern="1200" dirty="0" smtClean="0">
              <a:solidFill>
                <a:srgbClr val="002060"/>
              </a:solidFill>
            </a:rPr>
            <a:t>NOACs</a:t>
          </a:r>
          <a:endParaRPr lang="en-US" sz="3000" kern="1200" dirty="0">
            <a:solidFill>
              <a:srgbClr val="002060"/>
            </a:solidFill>
          </a:endParaRPr>
        </a:p>
      </dsp:txBody>
      <dsp:txXfrm>
        <a:off x="44618" y="1389120"/>
        <a:ext cx="2566405" cy="1244484"/>
      </dsp:txXfrm>
    </dsp:sp>
    <dsp:sp modelId="{AAF9C051-B82F-4EAA-A09E-F5E4A856B9BB}">
      <dsp:nvSpPr>
        <dsp:cNvPr id="0" name=""/>
        <dsp:cNvSpPr/>
      </dsp:nvSpPr>
      <dsp:spPr>
        <a:xfrm rot="19457599">
          <a:off x="2527330" y="1601735"/>
          <a:ext cx="1302360" cy="59150"/>
        </a:xfrm>
        <a:custGeom>
          <a:avLst/>
          <a:gdLst/>
          <a:ahLst/>
          <a:cxnLst/>
          <a:rect l="0" t="0" r="0" b="0"/>
          <a:pathLst>
            <a:path>
              <a:moveTo>
                <a:pt x="0" y="29575"/>
              </a:moveTo>
              <a:lnTo>
                <a:pt x="1302360" y="29575"/>
              </a:lnTo>
            </a:path>
          </a:pathLst>
        </a:custGeom>
        <a:noFill/>
        <a:ln w="15875" cap="flat" cmpd="sng" algn="ctr">
          <a:solidFill>
            <a:schemeClr val="accent2">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45951" y="1598751"/>
        <a:ext cx="65118" cy="65118"/>
      </dsp:txXfrm>
    </dsp:sp>
    <dsp:sp modelId="{1577A016-7B7A-4697-A448-A470E8826A12}">
      <dsp:nvSpPr>
        <dsp:cNvPr id="0" name=""/>
        <dsp:cNvSpPr/>
      </dsp:nvSpPr>
      <dsp:spPr>
        <a:xfrm>
          <a:off x="3707279" y="590297"/>
          <a:ext cx="2643841" cy="1321920"/>
        </a:xfrm>
        <a:prstGeom prst="roundRect">
          <a:avLst>
            <a:gd name="adj" fmla="val 10000"/>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1333500">
            <a:lnSpc>
              <a:spcPct val="90000"/>
            </a:lnSpc>
            <a:spcBef>
              <a:spcPct val="0"/>
            </a:spcBef>
            <a:spcAft>
              <a:spcPct val="35000"/>
            </a:spcAft>
          </a:pPr>
          <a:r>
            <a:rPr lang="en-US" sz="3000" kern="1200" dirty="0" smtClean="0">
              <a:solidFill>
                <a:srgbClr val="002060"/>
              </a:solidFill>
            </a:rPr>
            <a:t>Factor </a:t>
          </a:r>
          <a:r>
            <a:rPr lang="en-US" sz="3000" kern="1200" dirty="0" err="1" smtClean="0">
              <a:solidFill>
                <a:srgbClr val="002060"/>
              </a:solidFill>
            </a:rPr>
            <a:t>Xa</a:t>
          </a:r>
          <a:r>
            <a:rPr lang="en-US" sz="3000" kern="1200" dirty="0" smtClean="0">
              <a:solidFill>
                <a:srgbClr val="002060"/>
              </a:solidFill>
            </a:rPr>
            <a:t> Inhibitors</a:t>
          </a:r>
          <a:endParaRPr lang="en-US" sz="3000" kern="1200" dirty="0">
            <a:solidFill>
              <a:srgbClr val="002060"/>
            </a:solidFill>
          </a:endParaRPr>
        </a:p>
      </dsp:txBody>
      <dsp:txXfrm>
        <a:off x="3745997" y="629015"/>
        <a:ext cx="2566405" cy="1244484"/>
      </dsp:txXfrm>
    </dsp:sp>
    <dsp:sp modelId="{A11B2C81-E0D3-4A86-B5D4-C85C414D7D80}">
      <dsp:nvSpPr>
        <dsp:cNvPr id="0" name=""/>
        <dsp:cNvSpPr/>
      </dsp:nvSpPr>
      <dsp:spPr>
        <a:xfrm>
          <a:off x="6351120" y="1221682"/>
          <a:ext cx="1057536" cy="59150"/>
        </a:xfrm>
        <a:custGeom>
          <a:avLst/>
          <a:gdLst/>
          <a:ahLst/>
          <a:cxnLst/>
          <a:rect l="0" t="0" r="0" b="0"/>
          <a:pathLst>
            <a:path>
              <a:moveTo>
                <a:pt x="0" y="29575"/>
              </a:moveTo>
              <a:lnTo>
                <a:pt x="1057536" y="29575"/>
              </a:lnTo>
            </a:path>
          </a:pathLst>
        </a:custGeom>
        <a:noFill/>
        <a:ln w="15875" cap="flat" cmpd="sng" algn="ctr">
          <a:solidFill>
            <a:schemeClr val="accent2">
              <a:shade val="8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853450" y="1224819"/>
        <a:ext cx="52876" cy="52876"/>
      </dsp:txXfrm>
    </dsp:sp>
    <dsp:sp modelId="{1E733857-7DF0-4479-B3F5-30FED85EAD8E}">
      <dsp:nvSpPr>
        <dsp:cNvPr id="0" name=""/>
        <dsp:cNvSpPr/>
      </dsp:nvSpPr>
      <dsp:spPr>
        <a:xfrm>
          <a:off x="7408657" y="590297"/>
          <a:ext cx="2643841" cy="1321920"/>
        </a:xfrm>
        <a:prstGeom prst="roundRect">
          <a:avLst>
            <a:gd name="adj" fmla="val 10000"/>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1333500">
            <a:lnSpc>
              <a:spcPct val="90000"/>
            </a:lnSpc>
            <a:spcBef>
              <a:spcPct val="0"/>
            </a:spcBef>
            <a:spcAft>
              <a:spcPct val="35000"/>
            </a:spcAft>
          </a:pPr>
          <a:r>
            <a:rPr lang="en-US" sz="3000" kern="1200" dirty="0" smtClean="0">
              <a:solidFill>
                <a:srgbClr val="9B2563"/>
              </a:solidFill>
            </a:rPr>
            <a:t>RIVAROXABAN</a:t>
          </a:r>
        </a:p>
      </dsp:txBody>
      <dsp:txXfrm>
        <a:off x="7447375" y="629015"/>
        <a:ext cx="2566405" cy="1244484"/>
      </dsp:txXfrm>
    </dsp:sp>
    <dsp:sp modelId="{AA71FDE8-23D4-4BBE-8A8A-8E89C9B7AB99}">
      <dsp:nvSpPr>
        <dsp:cNvPr id="0" name=""/>
        <dsp:cNvSpPr/>
      </dsp:nvSpPr>
      <dsp:spPr>
        <a:xfrm rot="2142401">
          <a:off x="2527330" y="2361839"/>
          <a:ext cx="1302360" cy="59150"/>
        </a:xfrm>
        <a:custGeom>
          <a:avLst/>
          <a:gdLst/>
          <a:ahLst/>
          <a:cxnLst/>
          <a:rect l="0" t="0" r="0" b="0"/>
          <a:pathLst>
            <a:path>
              <a:moveTo>
                <a:pt x="0" y="29575"/>
              </a:moveTo>
              <a:lnTo>
                <a:pt x="1302360" y="29575"/>
              </a:lnTo>
            </a:path>
          </a:pathLst>
        </a:custGeom>
        <a:noFill/>
        <a:ln w="15875" cap="flat" cmpd="sng" algn="ctr">
          <a:solidFill>
            <a:schemeClr val="accent2">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45951" y="2358855"/>
        <a:ext cx="65118" cy="65118"/>
      </dsp:txXfrm>
    </dsp:sp>
    <dsp:sp modelId="{11B1F078-B1B8-43D0-9ADC-6181D1C7A3F0}">
      <dsp:nvSpPr>
        <dsp:cNvPr id="0" name=""/>
        <dsp:cNvSpPr/>
      </dsp:nvSpPr>
      <dsp:spPr>
        <a:xfrm>
          <a:off x="3707279" y="2110506"/>
          <a:ext cx="2643841" cy="1321920"/>
        </a:xfrm>
        <a:prstGeom prst="roundRect">
          <a:avLst>
            <a:gd name="adj" fmla="val 10000"/>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1333500">
            <a:lnSpc>
              <a:spcPct val="90000"/>
            </a:lnSpc>
            <a:spcBef>
              <a:spcPct val="0"/>
            </a:spcBef>
            <a:spcAft>
              <a:spcPct val="35000"/>
            </a:spcAft>
          </a:pPr>
          <a:r>
            <a:rPr lang="en-US" sz="3000" kern="1200" dirty="0" smtClean="0">
              <a:solidFill>
                <a:srgbClr val="002060"/>
              </a:solidFill>
            </a:rPr>
            <a:t>Direct Thrombin Inhibitors</a:t>
          </a:r>
          <a:endParaRPr lang="en-US" sz="3000" kern="1200" dirty="0">
            <a:solidFill>
              <a:srgbClr val="002060"/>
            </a:solidFill>
          </a:endParaRPr>
        </a:p>
      </dsp:txBody>
      <dsp:txXfrm>
        <a:off x="3745997" y="2149224"/>
        <a:ext cx="2566405" cy="1244484"/>
      </dsp:txXfrm>
    </dsp:sp>
    <dsp:sp modelId="{6DD22BB5-8CF0-4643-8699-1F51D7001E3A}">
      <dsp:nvSpPr>
        <dsp:cNvPr id="0" name=""/>
        <dsp:cNvSpPr/>
      </dsp:nvSpPr>
      <dsp:spPr>
        <a:xfrm>
          <a:off x="6351120" y="2741891"/>
          <a:ext cx="1057536" cy="59150"/>
        </a:xfrm>
        <a:custGeom>
          <a:avLst/>
          <a:gdLst/>
          <a:ahLst/>
          <a:cxnLst/>
          <a:rect l="0" t="0" r="0" b="0"/>
          <a:pathLst>
            <a:path>
              <a:moveTo>
                <a:pt x="0" y="29575"/>
              </a:moveTo>
              <a:lnTo>
                <a:pt x="1057536" y="29575"/>
              </a:lnTo>
            </a:path>
          </a:pathLst>
        </a:custGeom>
        <a:noFill/>
        <a:ln w="15875" cap="flat" cmpd="sng" algn="ctr">
          <a:solidFill>
            <a:schemeClr val="accent2">
              <a:shade val="8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853450" y="2745028"/>
        <a:ext cx="52876" cy="52876"/>
      </dsp:txXfrm>
    </dsp:sp>
    <dsp:sp modelId="{A724FD7E-206C-4DDD-B895-3AB043DDC978}">
      <dsp:nvSpPr>
        <dsp:cNvPr id="0" name=""/>
        <dsp:cNvSpPr/>
      </dsp:nvSpPr>
      <dsp:spPr>
        <a:xfrm>
          <a:off x="7408657" y="2110506"/>
          <a:ext cx="2643841" cy="1321920"/>
        </a:xfrm>
        <a:prstGeom prst="roundRect">
          <a:avLst>
            <a:gd name="adj" fmla="val 10000"/>
          </a:avLst>
        </a:prstGeom>
        <a:solidFill>
          <a:schemeClr val="lt1">
            <a:hueOff val="0"/>
            <a:satOff val="0"/>
            <a:lumOff val="0"/>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1333500">
            <a:lnSpc>
              <a:spcPct val="90000"/>
            </a:lnSpc>
            <a:spcBef>
              <a:spcPct val="0"/>
            </a:spcBef>
            <a:spcAft>
              <a:spcPct val="35000"/>
            </a:spcAft>
          </a:pPr>
          <a:r>
            <a:rPr lang="en-US" sz="3000" kern="1200" dirty="0" smtClean="0">
              <a:solidFill>
                <a:srgbClr val="9B2563"/>
              </a:solidFill>
            </a:rPr>
            <a:t>DABIGATRAN</a:t>
          </a:r>
        </a:p>
      </dsp:txBody>
      <dsp:txXfrm>
        <a:off x="7447375" y="2149224"/>
        <a:ext cx="2566405" cy="12444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3EBD2-0097-4174-B62B-64A5651278BE}" type="datetimeFigureOut">
              <a:rPr lang="en-US" smtClean="0"/>
              <a:t>8/18/2016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FE8F1-DE4E-4543-9077-E5C5FAF997E1}" type="slidenum">
              <a:rPr lang="en-US" smtClean="0"/>
              <a:t>‹#›</a:t>
            </a:fld>
            <a:endParaRPr lang="en-US"/>
          </a:p>
        </p:txBody>
      </p:sp>
    </p:spTree>
    <p:extLst>
      <p:ext uri="{BB962C8B-B14F-4D97-AF65-F5344CB8AC3E}">
        <p14:creationId xmlns:p14="http://schemas.microsoft.com/office/powerpoint/2010/main" val="181151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1432C-A2A1-42E4-9E95-A6876F9D95D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94928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A6DE9-3909-4E45-8AF6-3DEF81BEAE2F}" type="slidenum">
              <a:rPr lang="en-US" altLang="en-US">
                <a:solidFill>
                  <a:prstClr val="black"/>
                </a:solidFill>
              </a:rPr>
              <a:pPr/>
              <a:t>23</a:t>
            </a:fld>
            <a:endParaRPr lang="en-US" altLang="en-US">
              <a:solidFill>
                <a:prstClr val="black"/>
              </a:solidFill>
            </a:endParaRPr>
          </a:p>
        </p:txBody>
      </p:sp>
      <p:sp>
        <p:nvSpPr>
          <p:cNvPr id="1153026" name="Rectangle 2"/>
          <p:cNvSpPr>
            <a:spLocks noGrp="1" noRot="1" noChangeAspect="1" noChangeArrowheads="1" noTextEdit="1"/>
          </p:cNvSpPr>
          <p:nvPr>
            <p:ph type="sldImg"/>
          </p:nvPr>
        </p:nvSpPr>
        <p:spPr>
          <a:xfrm>
            <a:off x="381000" y="684213"/>
            <a:ext cx="6100763" cy="3432175"/>
          </a:xfrm>
          <a:ln/>
        </p:spPr>
      </p:sp>
      <p:sp>
        <p:nvSpPr>
          <p:cNvPr id="1153027" name="Rectangle 3"/>
          <p:cNvSpPr>
            <a:spLocks noGrp="1" noChangeArrowheads="1"/>
          </p:cNvSpPr>
          <p:nvPr>
            <p:ph type="body" idx="1"/>
          </p:nvPr>
        </p:nvSpPr>
        <p:spPr>
          <a:xfrm>
            <a:off x="685800" y="4343400"/>
            <a:ext cx="5486400" cy="4116388"/>
          </a:xfrm>
        </p:spPr>
        <p:txBody>
          <a:bodyPr/>
          <a:lstStyle/>
          <a:p>
            <a:endParaRPr lang="de-DE" altLang="en-US"/>
          </a:p>
        </p:txBody>
      </p:sp>
    </p:spTree>
    <p:extLst>
      <p:ext uri="{BB962C8B-B14F-4D97-AF65-F5344CB8AC3E}">
        <p14:creationId xmlns:p14="http://schemas.microsoft.com/office/powerpoint/2010/main" val="850833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51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3522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9357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461C5B4-E66C-4BFA-B7B7-8D95393763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0280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2B8C282-6A2D-467F-B0A3-36FCF15282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7420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85D4513-9D6B-474F-8A99-2C1EDF4826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3030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EBE1E38-6FAF-4C2A-9EBD-3249E0350E6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25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9009034-9A3B-4D24-AC36-6447A07578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7701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2A28E05-9615-429C-85F7-C36AE35FAF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3734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26018AC-A561-489A-BB2E-B804B7424F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2054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59CCF5A-3E70-4E06-B1C7-FD487A1F73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550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50836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E8527B2-A367-4509-8D60-859CF538FF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6030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FF046FD-B7BD-48FE-A896-005B359AE5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1428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70BC8E3-1A78-4A53-BD05-7677373A9D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9405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05FF857-F8E4-4348-9ED1-CE5DA4A5C0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1971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802E6CC-582F-4CDE-8149-37727E5ACD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8341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B2FA435-DE36-4906-9428-351FDBD9A1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852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AADC958-145C-478D-8981-86B134CBEA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5388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CC9ABF6-73FE-46CE-92AF-A8FDF15843A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6102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DB06D06-20EE-4819-84B6-E11CE51CB0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5801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5A6370D-778A-481C-95F0-F765038EC8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581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372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EA8B0C0-4FB8-4DD3-BA91-DD1FCB1C48E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2674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E0BF78F-0E77-45A9-8ACD-A9384F5CBFA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2880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5826D3F-8927-414C-A357-F450D84ABB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4386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4698E9C-C645-41F7-B0CB-EE79FB2CF4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92112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92C01C-A1BE-424D-B9FF-B507F345259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737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F35808-8FAC-4726-8C45-C39748CBC7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304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8/18/2016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26833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8/18/2016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66606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8/18/2016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6228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64DE79-268F-4C1A-8933-263129D2AF90}" type="datetimeFigureOut">
              <a:rPr lang="en-US" smtClean="0"/>
              <a:t>8/18/2016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7468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64DE79-268F-4C1A-8933-263129D2AF90}" type="datetimeFigureOut">
              <a:rPr lang="en-US" smtClean="0"/>
              <a:t>8/18/2016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34382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1042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64DE79-268F-4C1A-8933-263129D2AF90}" type="datetimeFigureOut">
              <a:rPr lang="en-US" smtClean="0"/>
              <a:t>8/18/2016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8F63A3B-78C7-47BE-AE5E-E10140E0464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11958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35C607D6-79C5-493D-96C8-D9B97DDB4570}" type="slidenum">
              <a:rPr lang="en-US" altLang="en-US">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4585875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charset="0"/>
        </a:defRPr>
      </a:lvl2pPr>
      <a:lvl3pPr algn="ctr" rtl="0" eaLnBrk="0" fontAlgn="base" hangingPunct="0">
        <a:spcBef>
          <a:spcPct val="0"/>
        </a:spcBef>
        <a:spcAft>
          <a:spcPct val="0"/>
        </a:spcAft>
        <a:defRPr sz="4400" b="1">
          <a:solidFill>
            <a:srgbClr val="FFFF00"/>
          </a:solidFill>
          <a:latin typeface="Arial" charset="0"/>
        </a:defRPr>
      </a:lvl3pPr>
      <a:lvl4pPr algn="ctr" rtl="0" eaLnBrk="0" fontAlgn="base" hangingPunct="0">
        <a:spcBef>
          <a:spcPct val="0"/>
        </a:spcBef>
        <a:spcAft>
          <a:spcPct val="0"/>
        </a:spcAft>
        <a:defRPr sz="4400" b="1">
          <a:solidFill>
            <a:srgbClr val="FFFF00"/>
          </a:solidFill>
          <a:latin typeface="Arial" charset="0"/>
        </a:defRPr>
      </a:lvl4pPr>
      <a:lvl5pPr algn="ctr" rtl="0" eaLnBrk="0" fontAlgn="base" hangingPunct="0">
        <a:spcBef>
          <a:spcPct val="0"/>
        </a:spcBef>
        <a:spcAft>
          <a:spcPct val="0"/>
        </a:spcAft>
        <a:defRPr sz="4400" b="1">
          <a:solidFill>
            <a:srgbClr val="FFFF00"/>
          </a:solidFill>
          <a:latin typeface="Arial" charset="0"/>
        </a:defRPr>
      </a:lvl5pPr>
      <a:lvl6pPr marL="457200" algn="ctr" rtl="0" fontAlgn="base">
        <a:spcBef>
          <a:spcPct val="0"/>
        </a:spcBef>
        <a:spcAft>
          <a:spcPct val="0"/>
        </a:spcAft>
        <a:defRPr sz="4400" b="1">
          <a:solidFill>
            <a:srgbClr val="FFFF00"/>
          </a:solidFill>
          <a:latin typeface="Arial" charset="0"/>
        </a:defRPr>
      </a:lvl6pPr>
      <a:lvl7pPr marL="914400" algn="ctr" rtl="0" fontAlgn="base">
        <a:spcBef>
          <a:spcPct val="0"/>
        </a:spcBef>
        <a:spcAft>
          <a:spcPct val="0"/>
        </a:spcAft>
        <a:defRPr sz="4400" b="1">
          <a:solidFill>
            <a:srgbClr val="FFFF00"/>
          </a:solidFill>
          <a:latin typeface="Arial" charset="0"/>
        </a:defRPr>
      </a:lvl7pPr>
      <a:lvl8pPr marL="1371600" algn="ctr" rtl="0" fontAlgn="base">
        <a:spcBef>
          <a:spcPct val="0"/>
        </a:spcBef>
        <a:spcAft>
          <a:spcPct val="0"/>
        </a:spcAft>
        <a:defRPr sz="4400" b="1">
          <a:solidFill>
            <a:srgbClr val="FFFF00"/>
          </a:solidFill>
          <a:latin typeface="Arial" charset="0"/>
        </a:defRPr>
      </a:lvl8pPr>
      <a:lvl9pPr marL="1828800" algn="ctr" rtl="0" fontAlgn="base">
        <a:spcBef>
          <a:spcPct val="0"/>
        </a:spcBef>
        <a:spcAft>
          <a:spcPct val="0"/>
        </a:spcAft>
        <a:defRPr sz="4400" b="1">
          <a:solidFill>
            <a:srgbClr val="FFFF00"/>
          </a:solidFill>
          <a:latin typeface="Arial" charset="0"/>
        </a:defRPr>
      </a:lvl9pPr>
    </p:titleStyle>
    <p:bodyStyle>
      <a:lvl1pPr marL="342900" indent="-342900" algn="l" rtl="0" eaLnBrk="0" fontAlgn="base" hangingPunct="0">
        <a:spcBef>
          <a:spcPct val="20000"/>
        </a:spcBef>
        <a:spcAft>
          <a:spcPct val="0"/>
        </a:spcAft>
        <a:buClr>
          <a:srgbClr val="FF0000"/>
        </a:buClr>
        <a:buSzPct val="150000"/>
        <a:buFont typeface="Wingdings" panose="05000000000000000000" pitchFamily="2" charset="2"/>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SzPct val="150000"/>
        <a:buFont typeface="Wingdings" panose="05000000000000000000" pitchFamily="2" charset="2"/>
        <a:buChar char="§"/>
        <a:defRPr sz="2800" b="1">
          <a:solidFill>
            <a:schemeClr val="bg1"/>
          </a:solidFill>
          <a:latin typeface="+mn-lt"/>
        </a:defRPr>
      </a:lvl2pPr>
      <a:lvl3pPr marL="1143000" indent="-228600" algn="l" rtl="0" eaLnBrk="0" fontAlgn="base" hangingPunct="0">
        <a:spcBef>
          <a:spcPct val="20000"/>
        </a:spcBef>
        <a:spcAft>
          <a:spcPct val="0"/>
        </a:spcAft>
        <a:buClr>
          <a:srgbClr val="FF0000"/>
        </a:buClr>
        <a:buSzPct val="150000"/>
        <a:buFont typeface="Wingdings" panose="05000000000000000000" pitchFamily="2" charset="2"/>
        <a:buChar char="§"/>
        <a:defRPr sz="2400" b="1">
          <a:solidFill>
            <a:schemeClr val="bg1"/>
          </a:solidFill>
          <a:latin typeface="+mn-lt"/>
        </a:defRPr>
      </a:lvl3pPr>
      <a:lvl4pPr marL="1600200" indent="-228600" algn="l" rtl="0" eaLnBrk="0" fontAlgn="base" hangingPunct="0">
        <a:spcBef>
          <a:spcPct val="20000"/>
        </a:spcBef>
        <a:spcAft>
          <a:spcPct val="0"/>
        </a:spcAft>
        <a:buClr>
          <a:srgbClr val="FF0000"/>
        </a:buClr>
        <a:buSzPct val="150000"/>
        <a:buFont typeface="Wingdings" panose="05000000000000000000" pitchFamily="2" charset="2"/>
        <a:buChar char="§"/>
        <a:defRPr sz="2000" b="1">
          <a:solidFill>
            <a:schemeClr val="bg1"/>
          </a:solidFill>
          <a:latin typeface="+mn-lt"/>
        </a:defRPr>
      </a:lvl4pPr>
      <a:lvl5pPr marL="2057400" indent="-228600" algn="l" rtl="0" eaLnBrk="0" fontAlgn="base" hangingPunct="0">
        <a:spcBef>
          <a:spcPct val="20000"/>
        </a:spcBef>
        <a:spcAft>
          <a:spcPct val="0"/>
        </a:spcAft>
        <a:buClr>
          <a:srgbClr val="FF0000"/>
        </a:buClr>
        <a:buSzPct val="150000"/>
        <a:buFont typeface="Wingdings" panose="05000000000000000000" pitchFamily="2" charset="2"/>
        <a:buChar char="§"/>
        <a:defRPr sz="2000" b="1">
          <a:solidFill>
            <a:schemeClr val="bg1"/>
          </a:solidFill>
          <a:latin typeface="+mn-lt"/>
        </a:defRPr>
      </a:lvl5pPr>
      <a:lvl6pPr marL="2514600" indent="-228600" algn="l" rtl="0" fontAlgn="base">
        <a:spcBef>
          <a:spcPct val="20000"/>
        </a:spcBef>
        <a:spcAft>
          <a:spcPct val="0"/>
        </a:spcAft>
        <a:buClr>
          <a:srgbClr val="FF0000"/>
        </a:buClr>
        <a:buSzPct val="150000"/>
        <a:buFont typeface="Wingdings" pitchFamily="2" charset="2"/>
        <a:buChar char="§"/>
        <a:defRPr sz="2000" b="1">
          <a:solidFill>
            <a:schemeClr val="bg1"/>
          </a:solidFill>
          <a:latin typeface="+mn-lt"/>
        </a:defRPr>
      </a:lvl6pPr>
      <a:lvl7pPr marL="2971800" indent="-228600" algn="l" rtl="0" fontAlgn="base">
        <a:spcBef>
          <a:spcPct val="20000"/>
        </a:spcBef>
        <a:spcAft>
          <a:spcPct val="0"/>
        </a:spcAft>
        <a:buClr>
          <a:srgbClr val="FF0000"/>
        </a:buClr>
        <a:buSzPct val="150000"/>
        <a:buFont typeface="Wingdings" pitchFamily="2" charset="2"/>
        <a:buChar char="§"/>
        <a:defRPr sz="2000" b="1">
          <a:solidFill>
            <a:schemeClr val="bg1"/>
          </a:solidFill>
          <a:latin typeface="+mn-lt"/>
        </a:defRPr>
      </a:lvl7pPr>
      <a:lvl8pPr marL="3429000" indent="-228600" algn="l" rtl="0" fontAlgn="base">
        <a:spcBef>
          <a:spcPct val="20000"/>
        </a:spcBef>
        <a:spcAft>
          <a:spcPct val="0"/>
        </a:spcAft>
        <a:buClr>
          <a:srgbClr val="FF0000"/>
        </a:buClr>
        <a:buSzPct val="150000"/>
        <a:buFont typeface="Wingdings" pitchFamily="2" charset="2"/>
        <a:buChar char="§"/>
        <a:defRPr sz="2000" b="1">
          <a:solidFill>
            <a:schemeClr val="bg1"/>
          </a:solidFill>
          <a:latin typeface="+mn-lt"/>
        </a:defRPr>
      </a:lvl8pPr>
      <a:lvl9pPr marL="3886200" indent="-228600" algn="l" rtl="0" fontAlgn="base">
        <a:spcBef>
          <a:spcPct val="20000"/>
        </a:spcBef>
        <a:spcAft>
          <a:spcPct val="0"/>
        </a:spcAft>
        <a:buClr>
          <a:srgbClr val="FF0000"/>
        </a:buClr>
        <a:buSzPct val="150000"/>
        <a:buFont typeface="Wingdings" pitchFamily="2" charset="2"/>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B247560F-12ED-4860-B4A7-CB4EF2B74ABB}"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93460393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charset="0"/>
        </a:defRPr>
      </a:lvl2pPr>
      <a:lvl3pPr algn="ctr" rtl="0" eaLnBrk="0" fontAlgn="base" hangingPunct="0">
        <a:spcBef>
          <a:spcPct val="0"/>
        </a:spcBef>
        <a:spcAft>
          <a:spcPct val="0"/>
        </a:spcAft>
        <a:defRPr sz="4400" b="1">
          <a:solidFill>
            <a:srgbClr val="FFFF00"/>
          </a:solidFill>
          <a:latin typeface="Arial" charset="0"/>
        </a:defRPr>
      </a:lvl3pPr>
      <a:lvl4pPr algn="ctr" rtl="0" eaLnBrk="0" fontAlgn="base" hangingPunct="0">
        <a:spcBef>
          <a:spcPct val="0"/>
        </a:spcBef>
        <a:spcAft>
          <a:spcPct val="0"/>
        </a:spcAft>
        <a:defRPr sz="4400" b="1">
          <a:solidFill>
            <a:srgbClr val="FFFF00"/>
          </a:solidFill>
          <a:latin typeface="Arial" charset="0"/>
        </a:defRPr>
      </a:lvl4pPr>
      <a:lvl5pPr algn="ctr" rtl="0" eaLnBrk="0" fontAlgn="base" hangingPunct="0">
        <a:spcBef>
          <a:spcPct val="0"/>
        </a:spcBef>
        <a:spcAft>
          <a:spcPct val="0"/>
        </a:spcAft>
        <a:defRPr sz="4400" b="1">
          <a:solidFill>
            <a:srgbClr val="FFFF00"/>
          </a:solidFill>
          <a:latin typeface="Arial" charset="0"/>
        </a:defRPr>
      </a:lvl5pPr>
      <a:lvl6pPr marL="457200" algn="ctr" rtl="0" fontAlgn="base">
        <a:spcBef>
          <a:spcPct val="0"/>
        </a:spcBef>
        <a:spcAft>
          <a:spcPct val="0"/>
        </a:spcAft>
        <a:defRPr sz="4400" b="1">
          <a:solidFill>
            <a:srgbClr val="FFFF00"/>
          </a:solidFill>
          <a:latin typeface="Arial" charset="0"/>
        </a:defRPr>
      </a:lvl6pPr>
      <a:lvl7pPr marL="914400" algn="ctr" rtl="0" fontAlgn="base">
        <a:spcBef>
          <a:spcPct val="0"/>
        </a:spcBef>
        <a:spcAft>
          <a:spcPct val="0"/>
        </a:spcAft>
        <a:defRPr sz="4400" b="1">
          <a:solidFill>
            <a:srgbClr val="FFFF00"/>
          </a:solidFill>
          <a:latin typeface="Arial" charset="0"/>
        </a:defRPr>
      </a:lvl7pPr>
      <a:lvl8pPr marL="1371600" algn="ctr" rtl="0" fontAlgn="base">
        <a:spcBef>
          <a:spcPct val="0"/>
        </a:spcBef>
        <a:spcAft>
          <a:spcPct val="0"/>
        </a:spcAft>
        <a:defRPr sz="4400" b="1">
          <a:solidFill>
            <a:srgbClr val="FFFF00"/>
          </a:solidFill>
          <a:latin typeface="Arial" charset="0"/>
        </a:defRPr>
      </a:lvl8pPr>
      <a:lvl9pPr marL="1828800" algn="ctr" rtl="0" fontAlgn="base">
        <a:spcBef>
          <a:spcPct val="0"/>
        </a:spcBef>
        <a:spcAft>
          <a:spcPct val="0"/>
        </a:spcAft>
        <a:defRPr sz="4400" b="1">
          <a:solidFill>
            <a:srgbClr val="FFFF00"/>
          </a:solidFill>
          <a:latin typeface="Arial" charset="0"/>
        </a:defRPr>
      </a:lvl9pPr>
    </p:titleStyle>
    <p:bodyStyle>
      <a:lvl1pPr marL="342900" indent="-342900" algn="l" rtl="0" eaLnBrk="0" fontAlgn="base" hangingPunct="0">
        <a:spcBef>
          <a:spcPct val="20000"/>
        </a:spcBef>
        <a:spcAft>
          <a:spcPct val="0"/>
        </a:spcAft>
        <a:buClr>
          <a:srgbClr val="FF0000"/>
        </a:buClr>
        <a:buSzPct val="150000"/>
        <a:buFont typeface="Wingdings" panose="05000000000000000000" pitchFamily="2" charset="2"/>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SzPct val="150000"/>
        <a:buFont typeface="Wingdings" panose="05000000000000000000" pitchFamily="2" charset="2"/>
        <a:buChar char="§"/>
        <a:defRPr sz="2800" b="1">
          <a:solidFill>
            <a:schemeClr val="bg1"/>
          </a:solidFill>
          <a:latin typeface="+mn-lt"/>
        </a:defRPr>
      </a:lvl2pPr>
      <a:lvl3pPr marL="1143000" indent="-228600" algn="l" rtl="0" eaLnBrk="0" fontAlgn="base" hangingPunct="0">
        <a:spcBef>
          <a:spcPct val="20000"/>
        </a:spcBef>
        <a:spcAft>
          <a:spcPct val="0"/>
        </a:spcAft>
        <a:buClr>
          <a:srgbClr val="FF0000"/>
        </a:buClr>
        <a:buSzPct val="150000"/>
        <a:buFont typeface="Wingdings" panose="05000000000000000000" pitchFamily="2" charset="2"/>
        <a:buChar char="§"/>
        <a:defRPr sz="2400" b="1">
          <a:solidFill>
            <a:schemeClr val="bg1"/>
          </a:solidFill>
          <a:latin typeface="+mn-lt"/>
        </a:defRPr>
      </a:lvl3pPr>
      <a:lvl4pPr marL="1600200" indent="-228600" algn="l" rtl="0" eaLnBrk="0" fontAlgn="base" hangingPunct="0">
        <a:spcBef>
          <a:spcPct val="20000"/>
        </a:spcBef>
        <a:spcAft>
          <a:spcPct val="0"/>
        </a:spcAft>
        <a:buClr>
          <a:srgbClr val="FF0000"/>
        </a:buClr>
        <a:buSzPct val="150000"/>
        <a:buFont typeface="Wingdings" panose="05000000000000000000" pitchFamily="2" charset="2"/>
        <a:buChar char="§"/>
        <a:defRPr sz="2000" b="1">
          <a:solidFill>
            <a:schemeClr val="bg1"/>
          </a:solidFill>
          <a:latin typeface="+mn-lt"/>
        </a:defRPr>
      </a:lvl4pPr>
      <a:lvl5pPr marL="2057400" indent="-228600" algn="l" rtl="0" eaLnBrk="0" fontAlgn="base" hangingPunct="0">
        <a:spcBef>
          <a:spcPct val="20000"/>
        </a:spcBef>
        <a:spcAft>
          <a:spcPct val="0"/>
        </a:spcAft>
        <a:buClr>
          <a:srgbClr val="FF0000"/>
        </a:buClr>
        <a:buSzPct val="150000"/>
        <a:buFont typeface="Wingdings" panose="05000000000000000000" pitchFamily="2" charset="2"/>
        <a:buChar char="§"/>
        <a:defRPr sz="2000" b="1">
          <a:solidFill>
            <a:schemeClr val="bg1"/>
          </a:solidFill>
          <a:latin typeface="+mn-lt"/>
        </a:defRPr>
      </a:lvl5pPr>
      <a:lvl6pPr marL="2514600" indent="-228600" algn="l" rtl="0" fontAlgn="base">
        <a:spcBef>
          <a:spcPct val="20000"/>
        </a:spcBef>
        <a:spcAft>
          <a:spcPct val="0"/>
        </a:spcAft>
        <a:buClr>
          <a:srgbClr val="FF0000"/>
        </a:buClr>
        <a:buSzPct val="150000"/>
        <a:buFont typeface="Wingdings" pitchFamily="2" charset="2"/>
        <a:buChar char="§"/>
        <a:defRPr sz="2000" b="1">
          <a:solidFill>
            <a:schemeClr val="bg1"/>
          </a:solidFill>
          <a:latin typeface="+mn-lt"/>
        </a:defRPr>
      </a:lvl6pPr>
      <a:lvl7pPr marL="2971800" indent="-228600" algn="l" rtl="0" fontAlgn="base">
        <a:spcBef>
          <a:spcPct val="20000"/>
        </a:spcBef>
        <a:spcAft>
          <a:spcPct val="0"/>
        </a:spcAft>
        <a:buClr>
          <a:srgbClr val="FF0000"/>
        </a:buClr>
        <a:buSzPct val="150000"/>
        <a:buFont typeface="Wingdings" pitchFamily="2" charset="2"/>
        <a:buChar char="§"/>
        <a:defRPr sz="2000" b="1">
          <a:solidFill>
            <a:schemeClr val="bg1"/>
          </a:solidFill>
          <a:latin typeface="+mn-lt"/>
        </a:defRPr>
      </a:lvl7pPr>
      <a:lvl8pPr marL="3429000" indent="-228600" algn="l" rtl="0" fontAlgn="base">
        <a:spcBef>
          <a:spcPct val="20000"/>
        </a:spcBef>
        <a:spcAft>
          <a:spcPct val="0"/>
        </a:spcAft>
        <a:buClr>
          <a:srgbClr val="FF0000"/>
        </a:buClr>
        <a:buSzPct val="150000"/>
        <a:buFont typeface="Wingdings" pitchFamily="2" charset="2"/>
        <a:buChar char="§"/>
        <a:defRPr sz="2000" b="1">
          <a:solidFill>
            <a:schemeClr val="bg1"/>
          </a:solidFill>
          <a:latin typeface="+mn-lt"/>
        </a:defRPr>
      </a:lvl8pPr>
      <a:lvl9pPr marL="3886200" indent="-228600" algn="l" rtl="0" fontAlgn="base">
        <a:spcBef>
          <a:spcPct val="20000"/>
        </a:spcBef>
        <a:spcAft>
          <a:spcPct val="0"/>
        </a:spcAft>
        <a:buClr>
          <a:srgbClr val="FF0000"/>
        </a:buClr>
        <a:buSzPct val="150000"/>
        <a:buFont typeface="Wingdings" pitchFamily="2" charset="2"/>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524368"/>
          </a:xfrm>
          <a:prstGeom prst="rect">
            <a:avLst/>
          </a:prstGeom>
        </p:spPr>
      </p:pic>
      <p:sp>
        <p:nvSpPr>
          <p:cNvPr id="2" name="Title 1"/>
          <p:cNvSpPr>
            <a:spLocks noGrp="1"/>
          </p:cNvSpPr>
          <p:nvPr>
            <p:ph type="ctrTitle"/>
          </p:nvPr>
        </p:nvSpPr>
        <p:spPr>
          <a:xfrm>
            <a:off x="790832" y="758952"/>
            <a:ext cx="8284929" cy="2643275"/>
          </a:xfrm>
        </p:spPr>
        <p:txBody>
          <a:bodyPr/>
          <a:lstStyle/>
          <a:p>
            <a:pPr algn="ctr"/>
            <a:r>
              <a:rPr lang="en-US" b="1" dirty="0" smtClean="0">
                <a:solidFill>
                  <a:srgbClr val="002060"/>
                </a:solidFill>
                <a:effectLst>
                  <a:outerShdw blurRad="38100" dist="38100" dir="2700000" algn="tl">
                    <a:srgbClr val="000000">
                      <a:alpha val="43137"/>
                    </a:srgbClr>
                  </a:outerShdw>
                </a:effectLst>
              </a:rPr>
              <a:t>Review on NOACs Studies</a:t>
            </a:r>
            <a:endParaRPr lang="en-US"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066801" y="5138009"/>
            <a:ext cx="10058400" cy="1143000"/>
          </a:xfrm>
        </p:spPr>
        <p:txBody>
          <a:bodyPr/>
          <a:lstStyle/>
          <a:p>
            <a:r>
              <a:rPr lang="en-US" b="1" dirty="0" smtClean="0">
                <a:solidFill>
                  <a:srgbClr val="002060"/>
                </a:solidFill>
              </a:rPr>
              <a:t>Dr. </a:t>
            </a:r>
            <a:r>
              <a:rPr lang="en-US" b="1" dirty="0" err="1" smtClean="0">
                <a:solidFill>
                  <a:srgbClr val="002060"/>
                </a:solidFill>
              </a:rPr>
              <a:t>Kourosh</a:t>
            </a:r>
            <a:r>
              <a:rPr lang="en-US" b="1" dirty="0" smtClean="0">
                <a:solidFill>
                  <a:srgbClr val="002060"/>
                </a:solidFill>
              </a:rPr>
              <a:t> </a:t>
            </a:r>
            <a:r>
              <a:rPr lang="en-US" b="1" dirty="0" err="1" smtClean="0">
                <a:solidFill>
                  <a:srgbClr val="002060"/>
                </a:solidFill>
              </a:rPr>
              <a:t>Sadeghi</a:t>
            </a:r>
            <a:endParaRPr lang="en-US" b="1" dirty="0" smtClean="0">
              <a:solidFill>
                <a:srgbClr val="002060"/>
              </a:solidFill>
            </a:endParaRPr>
          </a:p>
          <a:p>
            <a:r>
              <a:rPr lang="en-US" b="1" dirty="0" smtClean="0">
                <a:solidFill>
                  <a:srgbClr val="002060"/>
                </a:solidFill>
              </a:rPr>
              <a:t>Tehran University of medical sciences</a:t>
            </a:r>
            <a:endParaRPr lang="en-US" b="1" dirty="0">
              <a:solidFill>
                <a:srgbClr val="002060"/>
              </a:solidFill>
            </a:endParaRPr>
          </a:p>
        </p:txBody>
      </p:sp>
    </p:spTree>
    <p:extLst>
      <p:ext uri="{BB962C8B-B14F-4D97-AF65-F5344CB8AC3E}">
        <p14:creationId xmlns:p14="http://schemas.microsoft.com/office/powerpoint/2010/main" val="3941943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1345421" y="4625845"/>
            <a:ext cx="9581882" cy="1754326"/>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Clr>
                <a:schemeClr val="bg1"/>
              </a:buClr>
              <a:buSzPct val="150000"/>
              <a:buFont typeface="Wingdings" panose="05000000000000000000" pitchFamily="2" charset="2"/>
              <a:buNone/>
            </a:pPr>
            <a:r>
              <a:rPr lang="en-US" altLang="en-US" sz="2800" b="1" dirty="0" smtClean="0">
                <a:solidFill>
                  <a:srgbClr val="FF0000"/>
                </a:solidFill>
              </a:rPr>
              <a:t>ROCKET AF Trial</a:t>
            </a:r>
          </a:p>
          <a:p>
            <a:pPr algn="ctr" eaLnBrk="1" hangingPunct="1">
              <a:buClr>
                <a:schemeClr val="bg1"/>
              </a:buClr>
              <a:buSzPct val="150000"/>
              <a:buFont typeface="Wingdings" panose="05000000000000000000" pitchFamily="2" charset="2"/>
              <a:buNone/>
            </a:pPr>
            <a:r>
              <a:rPr lang="en-US" altLang="en-US" sz="2000" b="1" dirty="0" smtClean="0">
                <a:solidFill>
                  <a:srgbClr val="002060"/>
                </a:solidFill>
              </a:rPr>
              <a:t>Rivaroxaban 20mg</a:t>
            </a:r>
            <a:r>
              <a:rPr lang="en-US" altLang="en-US" sz="2000" b="1" dirty="0">
                <a:solidFill>
                  <a:srgbClr val="002060"/>
                </a:solidFill>
              </a:rPr>
              <a:t>, </a:t>
            </a:r>
            <a:r>
              <a:rPr lang="en-US" altLang="en-US" sz="2000" b="1" dirty="0" err="1">
                <a:solidFill>
                  <a:srgbClr val="002060"/>
                </a:solidFill>
              </a:rPr>
              <a:t>Qday</a:t>
            </a:r>
            <a:endParaRPr lang="en-US" altLang="en-US" sz="2000" b="1" dirty="0">
              <a:solidFill>
                <a:srgbClr val="002060"/>
              </a:solidFill>
            </a:endParaRPr>
          </a:p>
          <a:p>
            <a:pPr algn="ctr" eaLnBrk="1" hangingPunct="1">
              <a:buClr>
                <a:schemeClr val="bg1"/>
              </a:buClr>
              <a:buSzPct val="150000"/>
              <a:buFont typeface="Wingdings" panose="05000000000000000000" pitchFamily="2" charset="2"/>
              <a:buNone/>
            </a:pPr>
            <a:r>
              <a:rPr lang="en-US" sz="2000" b="1" dirty="0">
                <a:solidFill>
                  <a:srgbClr val="002060"/>
                </a:solidFill>
              </a:rPr>
              <a:t>dose-adjusted warfarin</a:t>
            </a:r>
            <a:r>
              <a:rPr lang="en-US" altLang="en-US" sz="2000" b="1" dirty="0">
                <a:solidFill>
                  <a:srgbClr val="002060"/>
                </a:solidFill>
              </a:rPr>
              <a:t> INR 2-3</a:t>
            </a:r>
          </a:p>
          <a:p>
            <a:pPr algn="ctr" eaLnBrk="1" hangingPunct="1">
              <a:buClr>
                <a:schemeClr val="bg1"/>
              </a:buClr>
              <a:buSzPct val="150000"/>
              <a:buFont typeface="Wingdings" panose="05000000000000000000" pitchFamily="2" charset="2"/>
              <a:buNone/>
            </a:pPr>
            <a:r>
              <a:rPr lang="en-US" sz="2000" b="1" dirty="0">
                <a:solidFill>
                  <a:srgbClr val="002060"/>
                </a:solidFill>
              </a:rPr>
              <a:t>A Prospective, Randomized, Double-Blind, Parallel-Group, Multicenter, </a:t>
            </a:r>
            <a:r>
              <a:rPr lang="en-US" altLang="en-US" sz="2000" b="1" dirty="0">
                <a:solidFill>
                  <a:srgbClr val="002060"/>
                </a:solidFill>
              </a:rPr>
              <a:t>Non-Inferiority</a:t>
            </a:r>
          </a:p>
        </p:txBody>
      </p:sp>
      <p:pic>
        <p:nvPicPr>
          <p:cNvPr id="2" name="Picture 1"/>
          <p:cNvPicPr>
            <a:picLocks noChangeAspect="1"/>
          </p:cNvPicPr>
          <p:nvPr/>
        </p:nvPicPr>
        <p:blipFill>
          <a:blip r:embed="rId2"/>
          <a:stretch>
            <a:fillRect/>
          </a:stretch>
        </p:blipFill>
        <p:spPr>
          <a:xfrm>
            <a:off x="1416676" y="64593"/>
            <a:ext cx="9439372" cy="4232848"/>
          </a:xfrm>
          <a:prstGeom prst="rect">
            <a:avLst/>
          </a:prstGeom>
        </p:spPr>
      </p:pic>
    </p:spTree>
    <p:extLst>
      <p:ext uri="{BB962C8B-B14F-4D97-AF65-F5344CB8AC3E}">
        <p14:creationId xmlns:p14="http://schemas.microsoft.com/office/powerpoint/2010/main" val="4056765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669" y="-1"/>
            <a:ext cx="9205780" cy="6879827"/>
          </a:xfrm>
          <a:prstGeom prst="rect">
            <a:avLst/>
          </a:prstGeom>
        </p:spPr>
      </p:pic>
      <p:sp>
        <p:nvSpPr>
          <p:cNvPr id="2" name="Title 1"/>
          <p:cNvSpPr>
            <a:spLocks noGrp="1"/>
          </p:cNvSpPr>
          <p:nvPr>
            <p:ph type="title" idx="4294967295"/>
          </p:nvPr>
        </p:nvSpPr>
        <p:spPr>
          <a:xfrm>
            <a:off x="656823" y="287339"/>
            <a:ext cx="10844011" cy="833123"/>
          </a:xfrm>
        </p:spPr>
        <p:txBody>
          <a:bodyPr>
            <a:normAutofit/>
          </a:bodyPr>
          <a:lstStyle/>
          <a:p>
            <a:pPr algn="ctr"/>
            <a:r>
              <a:rPr lang="en-US" sz="5400" b="1" u="sng" dirty="0"/>
              <a:t>ROCKET </a:t>
            </a:r>
            <a:r>
              <a:rPr lang="en-US" sz="5400" b="1" u="sng" dirty="0" smtClean="0"/>
              <a:t>AF Trial</a:t>
            </a:r>
            <a:r>
              <a:rPr lang="en-US" sz="5400" b="1" dirty="0" smtClean="0"/>
              <a:t>  Summary</a:t>
            </a:r>
            <a:endParaRPr lang="en-US" sz="3600" dirty="0"/>
          </a:p>
        </p:txBody>
      </p:sp>
      <p:sp>
        <p:nvSpPr>
          <p:cNvPr id="3" name="Content Placeholder 2"/>
          <p:cNvSpPr>
            <a:spLocks noGrp="1"/>
          </p:cNvSpPr>
          <p:nvPr>
            <p:ph idx="4294967295"/>
          </p:nvPr>
        </p:nvSpPr>
        <p:spPr>
          <a:xfrm>
            <a:off x="566670" y="1313645"/>
            <a:ext cx="11625330" cy="5152243"/>
          </a:xfrm>
        </p:spPr>
        <p:txBody>
          <a:bodyPr>
            <a:noAutofit/>
          </a:bodyPr>
          <a:lstStyle/>
          <a:p>
            <a:pPr>
              <a:buFont typeface="Arial" panose="020B0604020202020204" pitchFamily="34" charset="0"/>
              <a:buChar char="•"/>
            </a:pPr>
            <a:r>
              <a:rPr lang="en-US" dirty="0"/>
              <a:t> </a:t>
            </a:r>
            <a:r>
              <a:rPr lang="en-US" dirty="0" smtClean="0"/>
              <a:t>A double-blind </a:t>
            </a:r>
            <a:r>
              <a:rPr lang="en-US" dirty="0"/>
              <a:t>trial, </a:t>
            </a:r>
            <a:r>
              <a:rPr lang="en-US" dirty="0" smtClean="0"/>
              <a:t>randomly </a:t>
            </a:r>
            <a:r>
              <a:rPr lang="en-US" dirty="0"/>
              <a:t>assigned </a:t>
            </a:r>
            <a:r>
              <a:rPr lang="en-US" u="sng" dirty="0"/>
              <a:t>14,264 patients </a:t>
            </a:r>
            <a:r>
              <a:rPr lang="en-US" dirty="0"/>
              <a:t>with </a:t>
            </a:r>
            <a:r>
              <a:rPr lang="en-US" dirty="0" smtClean="0"/>
              <a:t>non-</a:t>
            </a:r>
            <a:r>
              <a:rPr lang="en-US" dirty="0" err="1" smtClean="0"/>
              <a:t>valvular</a:t>
            </a:r>
            <a:r>
              <a:rPr lang="en-US" dirty="0" smtClean="0"/>
              <a:t> AF</a:t>
            </a:r>
          </a:p>
          <a:p>
            <a:pPr>
              <a:buFont typeface="Arial" panose="020B0604020202020204" pitchFamily="34" charset="0"/>
              <a:buChar char="•"/>
            </a:pPr>
            <a:r>
              <a:rPr lang="en-US" dirty="0" smtClean="0"/>
              <a:t> 1178 participating sites </a:t>
            </a:r>
            <a:r>
              <a:rPr lang="en-US" dirty="0"/>
              <a:t>in 45 countries</a:t>
            </a:r>
          </a:p>
          <a:p>
            <a:pPr>
              <a:buFont typeface="Arial" panose="020B0604020202020204" pitchFamily="34" charset="0"/>
              <a:buChar char="•"/>
            </a:pPr>
            <a:endParaRPr lang="en-US" dirty="0" smtClean="0"/>
          </a:p>
          <a:p>
            <a:pPr>
              <a:spcBef>
                <a:spcPts val="0"/>
              </a:spcBef>
              <a:spcAft>
                <a:spcPts val="0"/>
              </a:spcAft>
              <a:buFont typeface="Arial"/>
              <a:buChar char="•"/>
              <a:defRPr/>
            </a:pPr>
            <a:r>
              <a:rPr lang="en-US" dirty="0" smtClean="0"/>
              <a:t>Primary </a:t>
            </a:r>
            <a:r>
              <a:rPr lang="en-US" dirty="0"/>
              <a:t>efficacy endpoint was composite event of stroke and systemic embolism </a:t>
            </a:r>
          </a:p>
          <a:p>
            <a:pPr marL="0" indent="0">
              <a:spcBef>
                <a:spcPts val="0"/>
              </a:spcBef>
              <a:spcAft>
                <a:spcPts val="0"/>
              </a:spcAft>
              <a:buNone/>
              <a:defRPr/>
            </a:pPr>
            <a:endParaRPr lang="en-US" dirty="0"/>
          </a:p>
          <a:p>
            <a:pPr>
              <a:spcBef>
                <a:spcPts val="0"/>
              </a:spcBef>
              <a:spcAft>
                <a:spcPts val="0"/>
              </a:spcAft>
              <a:buFont typeface="Arial"/>
              <a:buChar char="•"/>
              <a:defRPr/>
            </a:pPr>
            <a:r>
              <a:rPr lang="en-US" dirty="0"/>
              <a:t>Primary safety </a:t>
            </a:r>
            <a:r>
              <a:rPr lang="en-US" dirty="0" smtClean="0"/>
              <a:t>endpoint: major/non-major </a:t>
            </a:r>
            <a:r>
              <a:rPr lang="en-US" dirty="0"/>
              <a:t>clinically relevant </a:t>
            </a:r>
            <a:r>
              <a:rPr lang="en-US" dirty="0" smtClean="0"/>
              <a:t>bleeding</a:t>
            </a:r>
          </a:p>
          <a:p>
            <a:pPr marL="0" indent="0">
              <a:spcBef>
                <a:spcPts val="0"/>
              </a:spcBef>
              <a:spcAft>
                <a:spcPts val="0"/>
              </a:spcAft>
              <a:buNone/>
              <a:defRPr/>
            </a:pPr>
            <a:endParaRPr lang="en-US" dirty="0" smtClean="0"/>
          </a:p>
          <a:p>
            <a:pPr>
              <a:spcBef>
                <a:spcPts val="0"/>
              </a:spcBef>
              <a:spcAft>
                <a:spcPts val="0"/>
              </a:spcAft>
              <a:buFont typeface="Arial"/>
              <a:buChar char="•"/>
              <a:defRPr/>
            </a:pPr>
            <a:r>
              <a:rPr lang="en-US" dirty="0" err="1"/>
              <a:t>E</a:t>
            </a:r>
            <a:r>
              <a:rPr lang="en-US" dirty="0" err="1" smtClean="0"/>
              <a:t>event</a:t>
            </a:r>
            <a:r>
              <a:rPr lang="en-US" dirty="0" smtClean="0"/>
              <a:t> </a:t>
            </a:r>
            <a:r>
              <a:rPr lang="en-US" dirty="0"/>
              <a:t>rates for stroke and systemic embolism were:</a:t>
            </a:r>
          </a:p>
          <a:p>
            <a:pPr lvl="1">
              <a:spcBef>
                <a:spcPts val="0"/>
              </a:spcBef>
              <a:spcAft>
                <a:spcPts val="0"/>
              </a:spcAft>
              <a:buFont typeface="Wingdings" pitchFamily="2" charset="2"/>
              <a:buChar char="Ø"/>
              <a:defRPr/>
            </a:pPr>
            <a:r>
              <a:rPr lang="en-US" sz="2000" dirty="0"/>
              <a:t>1.7% per year in the rivaroxaban group </a:t>
            </a:r>
          </a:p>
          <a:p>
            <a:pPr lvl="1">
              <a:spcBef>
                <a:spcPts val="0"/>
              </a:spcBef>
              <a:spcAft>
                <a:spcPts val="0"/>
              </a:spcAft>
              <a:buFont typeface="Wingdings" pitchFamily="2" charset="2"/>
              <a:buChar char="Ø"/>
              <a:defRPr/>
            </a:pPr>
            <a:r>
              <a:rPr lang="en-US" sz="2000" dirty="0"/>
              <a:t>2.2% per year in the warfarin group </a:t>
            </a:r>
          </a:p>
          <a:p>
            <a:pPr>
              <a:spcAft>
                <a:spcPts val="0"/>
              </a:spcAft>
              <a:buFont typeface="Arial"/>
              <a:buChar char="•"/>
              <a:defRPr/>
            </a:pPr>
            <a:r>
              <a:rPr lang="en-US" dirty="0"/>
              <a:t>Clinically relevant bleeding event rates were:</a:t>
            </a:r>
          </a:p>
          <a:p>
            <a:pPr lvl="1">
              <a:spcAft>
                <a:spcPts val="0"/>
              </a:spcAft>
              <a:buFont typeface="Wingdings" pitchFamily="2" charset="2"/>
              <a:buChar char="Ø"/>
              <a:defRPr/>
            </a:pPr>
            <a:r>
              <a:rPr lang="en-US" sz="2000" dirty="0"/>
              <a:t>14.9% per year in the rivaroxaban group</a:t>
            </a:r>
          </a:p>
          <a:p>
            <a:pPr lvl="1">
              <a:spcAft>
                <a:spcPts val="0"/>
              </a:spcAft>
              <a:buFont typeface="Wingdings" pitchFamily="2" charset="2"/>
              <a:buChar char="Ø"/>
              <a:defRPr/>
            </a:pPr>
            <a:r>
              <a:rPr lang="en-US" sz="2000" dirty="0"/>
              <a:t>14.5% per year in the warfarin </a:t>
            </a:r>
            <a:r>
              <a:rPr lang="en-US" sz="2000" dirty="0" smtClean="0"/>
              <a:t>group</a:t>
            </a:r>
            <a:endParaRPr lang="en-US" sz="2000" dirty="0"/>
          </a:p>
          <a:p>
            <a:pPr>
              <a:spcAft>
                <a:spcPts val="0"/>
              </a:spcAft>
              <a:buFont typeface="Arial"/>
              <a:buChar char="•"/>
              <a:defRPr/>
            </a:pPr>
            <a:r>
              <a:rPr lang="en-US" sz="2400" b="1" i="1" dirty="0">
                <a:solidFill>
                  <a:srgbClr val="C00000"/>
                </a:solidFill>
              </a:rPr>
              <a:t>Intracranial </a:t>
            </a:r>
            <a:r>
              <a:rPr lang="en-US" sz="2400" b="1" i="1" dirty="0" smtClean="0">
                <a:solidFill>
                  <a:srgbClr val="C00000"/>
                </a:solidFill>
              </a:rPr>
              <a:t>hemorrhage </a:t>
            </a:r>
            <a:r>
              <a:rPr lang="en-US" sz="2400" b="1" i="1" dirty="0">
                <a:solidFill>
                  <a:srgbClr val="C00000"/>
                </a:solidFill>
              </a:rPr>
              <a:t>occurred less frequently with rivaroxaban as did fatal </a:t>
            </a:r>
            <a:r>
              <a:rPr lang="en-US" sz="2400" b="1" i="1" dirty="0" smtClean="0">
                <a:solidFill>
                  <a:srgbClr val="C00000"/>
                </a:solidFill>
              </a:rPr>
              <a:t>bleeding</a:t>
            </a:r>
            <a:endParaRPr lang="en-US" sz="1200" b="1" i="1" dirty="0">
              <a:solidFill>
                <a:srgbClr val="C00000"/>
              </a:solidFill>
            </a:endParaRPr>
          </a:p>
        </p:txBody>
      </p:sp>
    </p:spTree>
    <p:extLst>
      <p:ext uri="{BB962C8B-B14F-4D97-AF65-F5344CB8AC3E}">
        <p14:creationId xmlns:p14="http://schemas.microsoft.com/office/powerpoint/2010/main" val="2818570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drranjithmpantithromboticsinaf-130414093407-phpapp01/95/dr-ranjith-mp-antithrombotics-in-af-24-638.jpg?cb=13659321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096" y="0"/>
            <a:ext cx="8068596" cy="6057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911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443942" y="4653567"/>
            <a:ext cx="9581882" cy="101566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buClr>
                <a:prstClr val="white"/>
              </a:buClr>
              <a:buSzPct val="150000"/>
              <a:buFont typeface="Wingdings" panose="05000000000000000000" pitchFamily="2" charset="2"/>
              <a:buNone/>
            </a:pPr>
            <a:r>
              <a:rPr lang="en-US" altLang="en-US" sz="2000" b="1" dirty="0" err="1">
                <a:solidFill>
                  <a:srgbClr val="002060"/>
                </a:solidFill>
              </a:rPr>
              <a:t>Rivaroxaban</a:t>
            </a:r>
            <a:r>
              <a:rPr lang="en-US" altLang="en-US" sz="2000" b="1" dirty="0">
                <a:solidFill>
                  <a:srgbClr val="002060"/>
                </a:solidFill>
              </a:rPr>
              <a:t> 15 mg, PO, BID x 3 weeks then 20mg, </a:t>
            </a:r>
            <a:r>
              <a:rPr lang="en-US" altLang="en-US" sz="2000" b="1" dirty="0" err="1">
                <a:solidFill>
                  <a:srgbClr val="002060"/>
                </a:solidFill>
              </a:rPr>
              <a:t>Qday</a:t>
            </a:r>
            <a:endParaRPr lang="en-US" altLang="en-US" sz="2000" b="1" dirty="0">
              <a:solidFill>
                <a:srgbClr val="002060"/>
              </a:solidFill>
            </a:endParaRPr>
          </a:p>
          <a:p>
            <a:pPr algn="ctr" defTabSz="914400" eaLnBrk="1" hangingPunct="1">
              <a:buClr>
                <a:prstClr val="white"/>
              </a:buClr>
              <a:buSzPct val="150000"/>
              <a:buFont typeface="Wingdings" panose="05000000000000000000" pitchFamily="2" charset="2"/>
              <a:buNone/>
            </a:pPr>
            <a:r>
              <a:rPr lang="en-US" altLang="en-US" sz="2000" b="1" dirty="0">
                <a:solidFill>
                  <a:srgbClr val="002060"/>
                </a:solidFill>
              </a:rPr>
              <a:t>Enoxaparin 1mg/kg/Q12hrs bridge to Warfarin INR 2-3</a:t>
            </a:r>
          </a:p>
          <a:p>
            <a:pPr algn="ctr" defTabSz="914400" eaLnBrk="1" hangingPunct="1">
              <a:buClr>
                <a:prstClr val="white"/>
              </a:buClr>
              <a:buSzPct val="150000"/>
              <a:buFont typeface="Wingdings" panose="05000000000000000000" pitchFamily="2" charset="2"/>
              <a:buNone/>
            </a:pPr>
            <a:r>
              <a:rPr lang="en-US" altLang="en-US" sz="2000" b="1" dirty="0">
                <a:solidFill>
                  <a:srgbClr val="002060"/>
                </a:solidFill>
              </a:rPr>
              <a:t>Open Label, Non-Inferiority</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766" y="469006"/>
            <a:ext cx="7848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211239" y="5876642"/>
            <a:ext cx="3413054" cy="338554"/>
          </a:xfrm>
          <a:prstGeom prst="rect">
            <a:avLst/>
          </a:prstGeom>
        </p:spPr>
        <p:txBody>
          <a:bodyPr wrap="square">
            <a:spAutoFit/>
          </a:bodyPr>
          <a:lstStyle/>
          <a:p>
            <a:r>
              <a:rPr lang="en-US" sz="1600" dirty="0">
                <a:latin typeface="OTNEJMScalaSansLF"/>
              </a:rPr>
              <a:t>N </a:t>
            </a:r>
            <a:r>
              <a:rPr lang="en-US" sz="1600" dirty="0" err="1">
                <a:latin typeface="OTNEJMScalaSansLF"/>
              </a:rPr>
              <a:t>Engl</a:t>
            </a:r>
            <a:r>
              <a:rPr lang="en-US" sz="1600" dirty="0">
                <a:latin typeface="OTNEJMScalaSansLF"/>
              </a:rPr>
              <a:t> J Med 2010;363:2499-510.</a:t>
            </a:r>
            <a:endParaRPr lang="en-US" sz="4400" dirty="0"/>
          </a:p>
        </p:txBody>
      </p:sp>
    </p:spTree>
    <p:extLst>
      <p:ext uri="{BB962C8B-B14F-4D97-AF65-F5344CB8AC3E}">
        <p14:creationId xmlns:p14="http://schemas.microsoft.com/office/powerpoint/2010/main" val="1437727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76200"/>
            <a:ext cx="8229600" cy="1143000"/>
          </a:xfrm>
        </p:spPr>
        <p:txBody>
          <a:bodyPr/>
          <a:lstStyle/>
          <a:p>
            <a:pPr eaLnBrk="1" hangingPunct="1"/>
            <a:r>
              <a:rPr lang="en-US" altLang="en-US" sz="3600" dirty="0"/>
              <a:t>Einstein DVT</a:t>
            </a:r>
          </a:p>
        </p:txBody>
      </p:sp>
      <p:sp>
        <p:nvSpPr>
          <p:cNvPr id="22531" name="Text Box 3"/>
          <p:cNvSpPr txBox="1">
            <a:spLocks noChangeArrowheads="1"/>
          </p:cNvSpPr>
          <p:nvPr/>
        </p:nvSpPr>
        <p:spPr bwMode="auto">
          <a:xfrm>
            <a:off x="2438400" y="270668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sz="2400" b="1">
                <a:solidFill>
                  <a:srgbClr val="FFFF00"/>
                </a:solidFill>
              </a:rPr>
              <a:t>DVT</a:t>
            </a:r>
          </a:p>
        </p:txBody>
      </p:sp>
      <p:sp>
        <p:nvSpPr>
          <p:cNvPr id="22532" name="Line 4"/>
          <p:cNvSpPr>
            <a:spLocks noChangeShapeType="1"/>
          </p:cNvSpPr>
          <p:nvPr/>
        </p:nvSpPr>
        <p:spPr bwMode="auto">
          <a:xfrm>
            <a:off x="3200400" y="2971800"/>
            <a:ext cx="6858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22533" name="Line 5"/>
          <p:cNvSpPr>
            <a:spLocks noChangeShapeType="1"/>
          </p:cNvSpPr>
          <p:nvPr/>
        </p:nvSpPr>
        <p:spPr bwMode="auto">
          <a:xfrm flipV="1">
            <a:off x="3886200" y="2209800"/>
            <a:ext cx="609600" cy="7620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22534" name="Line 6"/>
          <p:cNvSpPr>
            <a:spLocks noChangeShapeType="1"/>
          </p:cNvSpPr>
          <p:nvPr/>
        </p:nvSpPr>
        <p:spPr bwMode="auto">
          <a:xfrm>
            <a:off x="3886200" y="2971800"/>
            <a:ext cx="609600" cy="6096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22535" name="Line 7"/>
          <p:cNvSpPr>
            <a:spLocks noChangeShapeType="1"/>
          </p:cNvSpPr>
          <p:nvPr/>
        </p:nvSpPr>
        <p:spPr bwMode="auto">
          <a:xfrm>
            <a:off x="4495800" y="2209800"/>
            <a:ext cx="3657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22536" name="Line 8"/>
          <p:cNvSpPr>
            <a:spLocks noChangeShapeType="1"/>
          </p:cNvSpPr>
          <p:nvPr/>
        </p:nvSpPr>
        <p:spPr bwMode="auto">
          <a:xfrm>
            <a:off x="4495800" y="3581400"/>
            <a:ext cx="3657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22537" name="Text Box 9"/>
          <p:cNvSpPr txBox="1">
            <a:spLocks noChangeArrowheads="1"/>
          </p:cNvSpPr>
          <p:nvPr/>
        </p:nvSpPr>
        <p:spPr bwMode="auto">
          <a:xfrm>
            <a:off x="5000626" y="1203326"/>
            <a:ext cx="24669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altLang="en-US" sz="2000" b="1">
                <a:solidFill>
                  <a:srgbClr val="FFFF00"/>
                </a:solidFill>
              </a:rPr>
              <a:t>Rivaroxaban</a:t>
            </a:r>
          </a:p>
          <a:p>
            <a:pPr algn="ctr" defTabSz="914400" eaLnBrk="1" fontAlgn="base" hangingPunct="1">
              <a:spcBef>
                <a:spcPct val="0"/>
              </a:spcBef>
              <a:spcAft>
                <a:spcPct val="0"/>
              </a:spcAft>
            </a:pPr>
            <a:r>
              <a:rPr lang="en-US" altLang="en-US" sz="2000" b="1">
                <a:solidFill>
                  <a:srgbClr val="FFFF00"/>
                </a:solidFill>
              </a:rPr>
              <a:t>15 mg, BID x 3 wks</a:t>
            </a:r>
          </a:p>
          <a:p>
            <a:pPr algn="ctr" defTabSz="914400" eaLnBrk="1" fontAlgn="base" hangingPunct="1">
              <a:spcBef>
                <a:spcPct val="0"/>
              </a:spcBef>
              <a:spcAft>
                <a:spcPct val="0"/>
              </a:spcAft>
            </a:pPr>
            <a:r>
              <a:rPr lang="en-US" altLang="en-US" sz="2000" b="1">
                <a:solidFill>
                  <a:srgbClr val="FFFF00"/>
                </a:solidFill>
              </a:rPr>
              <a:t>20 mg, Qday</a:t>
            </a:r>
          </a:p>
        </p:txBody>
      </p:sp>
      <p:sp>
        <p:nvSpPr>
          <p:cNvPr id="22538" name="Text Box 10"/>
          <p:cNvSpPr txBox="1">
            <a:spLocks noChangeArrowheads="1"/>
          </p:cNvSpPr>
          <p:nvPr/>
        </p:nvSpPr>
        <p:spPr bwMode="auto">
          <a:xfrm>
            <a:off x="5240338" y="2803526"/>
            <a:ext cx="22272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altLang="en-US" sz="2000" b="1" dirty="0">
                <a:solidFill>
                  <a:srgbClr val="FFFF00"/>
                </a:solidFill>
              </a:rPr>
              <a:t>Enoxaparin</a:t>
            </a:r>
          </a:p>
          <a:p>
            <a:pPr algn="ctr" defTabSz="914400" eaLnBrk="1" fontAlgn="base" hangingPunct="1">
              <a:spcBef>
                <a:spcPct val="0"/>
              </a:spcBef>
              <a:spcAft>
                <a:spcPct val="0"/>
              </a:spcAft>
            </a:pPr>
            <a:r>
              <a:rPr lang="en-US" altLang="en-US" sz="2000" b="1" dirty="0">
                <a:solidFill>
                  <a:srgbClr val="FFFF00"/>
                </a:solidFill>
              </a:rPr>
              <a:t>Warfarin INR 2-3 </a:t>
            </a:r>
          </a:p>
        </p:txBody>
      </p:sp>
      <p:sp>
        <p:nvSpPr>
          <p:cNvPr id="22539" name="Line 11"/>
          <p:cNvSpPr>
            <a:spLocks noChangeShapeType="1"/>
          </p:cNvSpPr>
          <p:nvPr/>
        </p:nvSpPr>
        <p:spPr bwMode="auto">
          <a:xfrm>
            <a:off x="3505200" y="3048000"/>
            <a:ext cx="0" cy="1066800"/>
          </a:xfrm>
          <a:prstGeom prst="line">
            <a:avLst/>
          </a:prstGeom>
          <a:noFill/>
          <a:ln w="9525">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22540" name="Text Box 12"/>
          <p:cNvSpPr txBox="1">
            <a:spLocks noChangeArrowheads="1"/>
          </p:cNvSpPr>
          <p:nvPr/>
        </p:nvSpPr>
        <p:spPr bwMode="auto">
          <a:xfrm>
            <a:off x="2667001" y="4303714"/>
            <a:ext cx="1679575" cy="3762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b="1">
                <a:solidFill>
                  <a:srgbClr val="FFFF00"/>
                </a:solidFill>
              </a:rPr>
              <a:t>Proximal DVT</a:t>
            </a:r>
          </a:p>
        </p:txBody>
      </p:sp>
      <p:sp>
        <p:nvSpPr>
          <p:cNvPr id="22541" name="Text Box 13"/>
          <p:cNvSpPr txBox="1">
            <a:spLocks noChangeArrowheads="1"/>
          </p:cNvSpPr>
          <p:nvPr/>
        </p:nvSpPr>
        <p:spPr bwMode="auto">
          <a:xfrm>
            <a:off x="8305800" y="2032001"/>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sz="2000" b="1">
                <a:solidFill>
                  <a:srgbClr val="FFFF00"/>
                </a:solidFill>
              </a:rPr>
              <a:t>2.1%	8.1%</a:t>
            </a:r>
          </a:p>
        </p:txBody>
      </p:sp>
      <p:sp>
        <p:nvSpPr>
          <p:cNvPr id="22542" name="Text Box 14"/>
          <p:cNvSpPr txBox="1">
            <a:spLocks noChangeArrowheads="1"/>
          </p:cNvSpPr>
          <p:nvPr/>
        </p:nvSpPr>
        <p:spPr bwMode="auto">
          <a:xfrm>
            <a:off x="8382000" y="3403601"/>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sz="2000" b="1">
                <a:solidFill>
                  <a:srgbClr val="FFFF00"/>
                </a:solidFill>
              </a:rPr>
              <a:t>3.0%	8.1%</a:t>
            </a:r>
          </a:p>
        </p:txBody>
      </p:sp>
      <p:sp>
        <p:nvSpPr>
          <p:cNvPr id="22543" name="Text Box 15"/>
          <p:cNvSpPr txBox="1">
            <a:spLocks noChangeArrowheads="1"/>
          </p:cNvSpPr>
          <p:nvPr/>
        </p:nvSpPr>
        <p:spPr bwMode="auto">
          <a:xfrm>
            <a:off x="8305800" y="1611314"/>
            <a:ext cx="2254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sz="2000" b="1" i="1">
                <a:solidFill>
                  <a:srgbClr val="FFFFFF"/>
                </a:solidFill>
              </a:rPr>
              <a:t>VTE	Major Bld</a:t>
            </a:r>
          </a:p>
        </p:txBody>
      </p:sp>
      <p:sp>
        <p:nvSpPr>
          <p:cNvPr id="22544" name="Line 16"/>
          <p:cNvSpPr>
            <a:spLocks noChangeShapeType="1"/>
          </p:cNvSpPr>
          <p:nvPr/>
        </p:nvSpPr>
        <p:spPr bwMode="auto">
          <a:xfrm>
            <a:off x="8382000" y="1981200"/>
            <a:ext cx="1981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22545" name="Line 17"/>
          <p:cNvSpPr>
            <a:spLocks noChangeShapeType="1"/>
          </p:cNvSpPr>
          <p:nvPr/>
        </p:nvSpPr>
        <p:spPr bwMode="auto">
          <a:xfrm>
            <a:off x="9144000" y="1981200"/>
            <a:ext cx="0" cy="1905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22546" name="AutoShape 19"/>
          <p:cNvSpPr>
            <a:spLocks/>
          </p:cNvSpPr>
          <p:nvPr/>
        </p:nvSpPr>
        <p:spPr bwMode="auto">
          <a:xfrm rot="-5400000">
            <a:off x="6286500" y="2171700"/>
            <a:ext cx="152400" cy="3581400"/>
          </a:xfrm>
          <a:prstGeom prst="leftBrace">
            <a:avLst>
              <a:gd name="adj1" fmla="val 195833"/>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22547" name="Text Box 20"/>
          <p:cNvSpPr txBox="1">
            <a:spLocks noChangeArrowheads="1"/>
          </p:cNvSpPr>
          <p:nvPr/>
        </p:nvSpPr>
        <p:spPr bwMode="auto">
          <a:xfrm>
            <a:off x="5638801" y="4049714"/>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sz="2000" b="1">
                <a:solidFill>
                  <a:srgbClr val="FFFFFF"/>
                </a:solidFill>
              </a:rPr>
              <a:t>3, 6, 12 months</a:t>
            </a:r>
          </a:p>
        </p:txBody>
      </p:sp>
      <p:sp>
        <p:nvSpPr>
          <p:cNvPr id="22548" name="Text Box 3"/>
          <p:cNvSpPr txBox="1">
            <a:spLocks noChangeArrowheads="1"/>
          </p:cNvSpPr>
          <p:nvPr/>
        </p:nvSpPr>
        <p:spPr bwMode="auto">
          <a:xfrm>
            <a:off x="6323014" y="6477000"/>
            <a:ext cx="4268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sz="1400" b="1">
                <a:solidFill>
                  <a:srgbClr val="FFFFFF"/>
                </a:solidFill>
              </a:rPr>
              <a:t>Einstein Investigators NEJM 2010;363:2499-2510</a:t>
            </a:r>
          </a:p>
        </p:txBody>
      </p:sp>
      <p:sp>
        <p:nvSpPr>
          <p:cNvPr id="22549" name="Text Box 22"/>
          <p:cNvSpPr txBox="1">
            <a:spLocks noChangeArrowheads="1"/>
          </p:cNvSpPr>
          <p:nvPr/>
        </p:nvSpPr>
        <p:spPr bwMode="auto">
          <a:xfrm>
            <a:off x="1965326" y="5421314"/>
            <a:ext cx="2784475" cy="396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sz="2000" b="1">
                <a:solidFill>
                  <a:srgbClr val="000000"/>
                </a:solidFill>
              </a:rPr>
              <a:t>Warfarin TTR = 57.7%</a:t>
            </a:r>
          </a:p>
        </p:txBody>
      </p:sp>
    </p:spTree>
    <p:extLst>
      <p:ext uri="{BB962C8B-B14F-4D97-AF65-F5344CB8AC3E}">
        <p14:creationId xmlns:p14="http://schemas.microsoft.com/office/powerpoint/2010/main" val="4153931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3600"/>
              <a:t>Einstein Acute DVT Study</a:t>
            </a:r>
            <a:br>
              <a:rPr lang="en-US" altLang="en-US" sz="3600"/>
            </a:br>
            <a:r>
              <a:rPr lang="en-US" altLang="en-US" sz="3600" i="1">
                <a:solidFill>
                  <a:schemeClr val="bg1"/>
                </a:solidFill>
              </a:rPr>
              <a:t>Safety Outcomes</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25600"/>
            <a:ext cx="89154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6323014" y="6477000"/>
            <a:ext cx="4268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r>
              <a:rPr lang="en-US" altLang="en-US" sz="1400" b="1">
                <a:solidFill>
                  <a:srgbClr val="FFFFFF"/>
                </a:solidFill>
              </a:rPr>
              <a:t>Einstein Investigators NEJM 2010;363:2499-2510</a:t>
            </a:r>
          </a:p>
        </p:txBody>
      </p:sp>
      <p:sp>
        <p:nvSpPr>
          <p:cNvPr id="26629" name="Text Box 5"/>
          <p:cNvSpPr txBox="1">
            <a:spLocks noChangeArrowheads="1"/>
          </p:cNvSpPr>
          <p:nvPr/>
        </p:nvSpPr>
        <p:spPr bwMode="auto">
          <a:xfrm>
            <a:off x="8096250" y="16367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r>
              <a:rPr lang="en-US" altLang="en-US" b="1">
                <a:solidFill>
                  <a:srgbClr val="000000"/>
                </a:solidFill>
              </a:rPr>
              <a:t>Riva</a:t>
            </a:r>
          </a:p>
        </p:txBody>
      </p:sp>
      <p:sp>
        <p:nvSpPr>
          <p:cNvPr id="26630" name="Text Box 6"/>
          <p:cNvSpPr txBox="1">
            <a:spLocks noChangeArrowheads="1"/>
          </p:cNvSpPr>
          <p:nvPr/>
        </p:nvSpPr>
        <p:spPr bwMode="auto">
          <a:xfrm>
            <a:off x="9264650" y="1636713"/>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r>
              <a:rPr lang="en-US" altLang="en-US" b="1">
                <a:solidFill>
                  <a:srgbClr val="000000"/>
                </a:solidFill>
              </a:rPr>
              <a:t>Standard</a:t>
            </a:r>
          </a:p>
        </p:txBody>
      </p:sp>
      <p:sp>
        <p:nvSpPr>
          <p:cNvPr id="26631" name="Line 7"/>
          <p:cNvSpPr>
            <a:spLocks noChangeShapeType="1"/>
          </p:cNvSpPr>
          <p:nvPr/>
        </p:nvSpPr>
        <p:spPr bwMode="auto">
          <a:xfrm>
            <a:off x="1752600" y="2057400"/>
            <a:ext cx="8686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ndParaRPr>
          </a:p>
        </p:txBody>
      </p:sp>
    </p:spTree>
    <p:extLst>
      <p:ext uri="{BB962C8B-B14F-4D97-AF65-F5344CB8AC3E}">
        <p14:creationId xmlns:p14="http://schemas.microsoft.com/office/powerpoint/2010/main" val="982056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1826117" y="645017"/>
            <a:ext cx="8763000" cy="3392488"/>
          </a:xfrm>
          <a:prstGeom prst="rect">
            <a:avLst/>
          </a:prstGeom>
          <a:solidFill>
            <a:schemeClr val="bg1"/>
          </a:solidFill>
          <a:ln>
            <a:noFill/>
          </a:ln>
          <a:effectLst>
            <a:prstShdw prst="shdw17" dist="17961" dir="2700000">
              <a:schemeClr val="bg1">
                <a:gamma/>
                <a:shade val="60000"/>
                <a:invGamma/>
              </a:schemeClr>
            </a:prstShdw>
          </a:effectLst>
          <a:extLst/>
        </p:spPr>
      </p:pic>
      <p:sp>
        <p:nvSpPr>
          <p:cNvPr id="6" name="Text Box 4"/>
          <p:cNvSpPr txBox="1">
            <a:spLocks noChangeArrowheads="1"/>
          </p:cNvSpPr>
          <p:nvPr/>
        </p:nvSpPr>
        <p:spPr bwMode="auto">
          <a:xfrm>
            <a:off x="1416676" y="4660006"/>
            <a:ext cx="9581882" cy="101566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buClr>
                <a:prstClr val="white"/>
              </a:buClr>
              <a:buSzPct val="150000"/>
              <a:buFont typeface="Wingdings" panose="05000000000000000000" pitchFamily="2" charset="2"/>
              <a:buNone/>
            </a:pPr>
            <a:r>
              <a:rPr lang="en-US" altLang="en-US" sz="2000" b="1" dirty="0" err="1">
                <a:solidFill>
                  <a:srgbClr val="002060"/>
                </a:solidFill>
              </a:rPr>
              <a:t>Rivaroxaban</a:t>
            </a:r>
            <a:r>
              <a:rPr lang="en-US" altLang="en-US" sz="2000" b="1" dirty="0">
                <a:solidFill>
                  <a:srgbClr val="002060"/>
                </a:solidFill>
              </a:rPr>
              <a:t> 15 mg, PO, BID x 3 weeks then 20mg, </a:t>
            </a:r>
            <a:r>
              <a:rPr lang="en-US" altLang="en-US" sz="2000" b="1" dirty="0" err="1">
                <a:solidFill>
                  <a:srgbClr val="002060"/>
                </a:solidFill>
              </a:rPr>
              <a:t>Qday</a:t>
            </a:r>
            <a:endParaRPr lang="en-US" altLang="en-US" sz="2000" b="1" dirty="0">
              <a:solidFill>
                <a:srgbClr val="002060"/>
              </a:solidFill>
            </a:endParaRPr>
          </a:p>
          <a:p>
            <a:pPr algn="ctr" defTabSz="914400" eaLnBrk="1" hangingPunct="1">
              <a:buClr>
                <a:prstClr val="white"/>
              </a:buClr>
              <a:buSzPct val="150000"/>
              <a:buFont typeface="Wingdings" panose="05000000000000000000" pitchFamily="2" charset="2"/>
              <a:buNone/>
            </a:pPr>
            <a:r>
              <a:rPr lang="en-US" altLang="en-US" sz="2000" b="1" dirty="0">
                <a:solidFill>
                  <a:srgbClr val="002060"/>
                </a:solidFill>
              </a:rPr>
              <a:t>Enoxaparin 1mg/kg/Q12hrs bridge to Warfarin INR 2-3</a:t>
            </a:r>
          </a:p>
          <a:p>
            <a:pPr algn="ctr" defTabSz="914400" eaLnBrk="1" hangingPunct="1">
              <a:buClr>
                <a:prstClr val="white"/>
              </a:buClr>
              <a:buSzPct val="150000"/>
              <a:buFont typeface="Wingdings" panose="05000000000000000000" pitchFamily="2" charset="2"/>
              <a:buNone/>
            </a:pPr>
            <a:r>
              <a:rPr lang="en-US" altLang="en-US" sz="2000" b="1" dirty="0">
                <a:solidFill>
                  <a:srgbClr val="002060"/>
                </a:solidFill>
              </a:rPr>
              <a:t>Open Label, Non-Inferiority</a:t>
            </a:r>
          </a:p>
        </p:txBody>
      </p:sp>
      <p:sp>
        <p:nvSpPr>
          <p:cNvPr id="2" name="Rectangle 1"/>
          <p:cNvSpPr/>
          <p:nvPr/>
        </p:nvSpPr>
        <p:spPr>
          <a:xfrm>
            <a:off x="4610064" y="5959616"/>
            <a:ext cx="3195105" cy="338554"/>
          </a:xfrm>
          <a:prstGeom prst="rect">
            <a:avLst/>
          </a:prstGeom>
        </p:spPr>
        <p:txBody>
          <a:bodyPr wrap="none">
            <a:spAutoFit/>
          </a:bodyPr>
          <a:lstStyle/>
          <a:p>
            <a:r>
              <a:rPr lang="en-US" sz="1600" dirty="0">
                <a:latin typeface="OTNEJMScalaSansLF"/>
              </a:rPr>
              <a:t>N </a:t>
            </a:r>
            <a:r>
              <a:rPr lang="en-US" sz="1600" dirty="0" err="1">
                <a:latin typeface="OTNEJMScalaSansLF"/>
              </a:rPr>
              <a:t>Engl</a:t>
            </a:r>
            <a:r>
              <a:rPr lang="en-US" sz="1600" dirty="0">
                <a:latin typeface="OTNEJMScalaSansLF"/>
              </a:rPr>
              <a:t> J Med 2012;366:1287-97.</a:t>
            </a:r>
            <a:endParaRPr lang="en-US" sz="4400" dirty="0"/>
          </a:p>
        </p:txBody>
      </p:sp>
    </p:spTree>
    <p:extLst>
      <p:ext uri="{BB962C8B-B14F-4D97-AF65-F5344CB8AC3E}">
        <p14:creationId xmlns:p14="http://schemas.microsoft.com/office/powerpoint/2010/main" val="639063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76200"/>
            <a:ext cx="8229600" cy="1143000"/>
          </a:xfrm>
        </p:spPr>
        <p:txBody>
          <a:bodyPr/>
          <a:lstStyle/>
          <a:p>
            <a:pPr eaLnBrk="1" hangingPunct="1"/>
            <a:r>
              <a:rPr lang="en-US" altLang="en-US" sz="3600"/>
              <a:t>Einstein PE</a:t>
            </a:r>
          </a:p>
        </p:txBody>
      </p:sp>
      <p:sp>
        <p:nvSpPr>
          <p:cNvPr id="28675" name="Text Box 3"/>
          <p:cNvSpPr txBox="1">
            <a:spLocks noChangeArrowheads="1"/>
          </p:cNvSpPr>
          <p:nvPr/>
        </p:nvSpPr>
        <p:spPr bwMode="auto">
          <a:xfrm>
            <a:off x="2498725" y="2706688"/>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r>
              <a:rPr lang="en-US" altLang="en-US" sz="2400" b="1">
                <a:solidFill>
                  <a:srgbClr val="FFFF00"/>
                </a:solidFill>
              </a:rPr>
              <a:t>PE</a:t>
            </a:r>
          </a:p>
        </p:txBody>
      </p:sp>
      <p:sp>
        <p:nvSpPr>
          <p:cNvPr id="28676" name="Line 4"/>
          <p:cNvSpPr>
            <a:spLocks noChangeShapeType="1"/>
          </p:cNvSpPr>
          <p:nvPr/>
        </p:nvSpPr>
        <p:spPr bwMode="auto">
          <a:xfrm>
            <a:off x="3200400" y="2971800"/>
            <a:ext cx="6858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ndParaRPr>
          </a:p>
        </p:txBody>
      </p:sp>
      <p:sp>
        <p:nvSpPr>
          <p:cNvPr id="28677" name="Line 5"/>
          <p:cNvSpPr>
            <a:spLocks noChangeShapeType="1"/>
          </p:cNvSpPr>
          <p:nvPr/>
        </p:nvSpPr>
        <p:spPr bwMode="auto">
          <a:xfrm flipV="1">
            <a:off x="3886200" y="2209800"/>
            <a:ext cx="609600" cy="7620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ndParaRPr>
          </a:p>
        </p:txBody>
      </p:sp>
      <p:sp>
        <p:nvSpPr>
          <p:cNvPr id="28678" name="Line 6"/>
          <p:cNvSpPr>
            <a:spLocks noChangeShapeType="1"/>
          </p:cNvSpPr>
          <p:nvPr/>
        </p:nvSpPr>
        <p:spPr bwMode="auto">
          <a:xfrm>
            <a:off x="3886200" y="2971800"/>
            <a:ext cx="609600" cy="6096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ndParaRPr>
          </a:p>
        </p:txBody>
      </p:sp>
      <p:sp>
        <p:nvSpPr>
          <p:cNvPr id="28679" name="Line 7"/>
          <p:cNvSpPr>
            <a:spLocks noChangeShapeType="1"/>
          </p:cNvSpPr>
          <p:nvPr/>
        </p:nvSpPr>
        <p:spPr bwMode="auto">
          <a:xfrm>
            <a:off x="4495800" y="2209800"/>
            <a:ext cx="3657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ndParaRPr>
          </a:p>
        </p:txBody>
      </p:sp>
      <p:sp>
        <p:nvSpPr>
          <p:cNvPr id="28680" name="Line 8"/>
          <p:cNvSpPr>
            <a:spLocks noChangeShapeType="1"/>
          </p:cNvSpPr>
          <p:nvPr/>
        </p:nvSpPr>
        <p:spPr bwMode="auto">
          <a:xfrm>
            <a:off x="4495800" y="3581400"/>
            <a:ext cx="3657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ndParaRPr>
          </a:p>
        </p:txBody>
      </p:sp>
      <p:sp>
        <p:nvSpPr>
          <p:cNvPr id="28681" name="Text Box 9"/>
          <p:cNvSpPr txBox="1">
            <a:spLocks noChangeArrowheads="1"/>
          </p:cNvSpPr>
          <p:nvPr/>
        </p:nvSpPr>
        <p:spPr bwMode="auto">
          <a:xfrm>
            <a:off x="5000626" y="1203326"/>
            <a:ext cx="24669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r>
              <a:rPr lang="en-US" altLang="en-US" sz="2000" b="1">
                <a:solidFill>
                  <a:srgbClr val="FFFF00"/>
                </a:solidFill>
              </a:rPr>
              <a:t>Rivaroxaban</a:t>
            </a:r>
          </a:p>
          <a:p>
            <a:pPr algn="ctr" defTabSz="914400" eaLnBrk="1" hangingPunct="1"/>
            <a:r>
              <a:rPr lang="en-US" altLang="en-US" sz="2000" b="1">
                <a:solidFill>
                  <a:srgbClr val="FFFF00"/>
                </a:solidFill>
              </a:rPr>
              <a:t>15 mg, BID x 3 wks</a:t>
            </a:r>
          </a:p>
          <a:p>
            <a:pPr algn="ctr" defTabSz="914400" eaLnBrk="1" hangingPunct="1"/>
            <a:r>
              <a:rPr lang="en-US" altLang="en-US" sz="2000" b="1">
                <a:solidFill>
                  <a:srgbClr val="FFFF00"/>
                </a:solidFill>
              </a:rPr>
              <a:t>20 mg, Qday</a:t>
            </a:r>
          </a:p>
        </p:txBody>
      </p:sp>
      <p:sp>
        <p:nvSpPr>
          <p:cNvPr id="28682" name="Text Box 10"/>
          <p:cNvSpPr txBox="1">
            <a:spLocks noChangeArrowheads="1"/>
          </p:cNvSpPr>
          <p:nvPr/>
        </p:nvSpPr>
        <p:spPr bwMode="auto">
          <a:xfrm>
            <a:off x="5240338" y="2803526"/>
            <a:ext cx="22272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r>
              <a:rPr lang="en-US" altLang="en-US" sz="2000" b="1">
                <a:solidFill>
                  <a:srgbClr val="FFFF00"/>
                </a:solidFill>
              </a:rPr>
              <a:t>Enoxaparin</a:t>
            </a:r>
          </a:p>
          <a:p>
            <a:pPr algn="ctr" defTabSz="914400" eaLnBrk="1" hangingPunct="1"/>
            <a:r>
              <a:rPr lang="en-US" altLang="en-US" sz="2000" b="1">
                <a:solidFill>
                  <a:srgbClr val="FFFF00"/>
                </a:solidFill>
              </a:rPr>
              <a:t>Warfarin INR 2-3 </a:t>
            </a:r>
          </a:p>
        </p:txBody>
      </p:sp>
      <p:sp>
        <p:nvSpPr>
          <p:cNvPr id="28683" name="Text Box 13"/>
          <p:cNvSpPr txBox="1">
            <a:spLocks noChangeArrowheads="1"/>
          </p:cNvSpPr>
          <p:nvPr/>
        </p:nvSpPr>
        <p:spPr bwMode="auto">
          <a:xfrm>
            <a:off x="8305800" y="2032001"/>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r>
              <a:rPr lang="en-US" altLang="en-US" sz="2000" b="1">
                <a:solidFill>
                  <a:srgbClr val="FFFF00"/>
                </a:solidFill>
              </a:rPr>
              <a:t>2.1%	1.1%</a:t>
            </a:r>
          </a:p>
        </p:txBody>
      </p:sp>
      <p:sp>
        <p:nvSpPr>
          <p:cNvPr id="28684" name="Text Box 14"/>
          <p:cNvSpPr txBox="1">
            <a:spLocks noChangeArrowheads="1"/>
          </p:cNvSpPr>
          <p:nvPr/>
        </p:nvSpPr>
        <p:spPr bwMode="auto">
          <a:xfrm>
            <a:off x="8382000" y="3403601"/>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r>
              <a:rPr lang="en-US" altLang="en-US" sz="2000" b="1">
                <a:solidFill>
                  <a:srgbClr val="FFFF00"/>
                </a:solidFill>
              </a:rPr>
              <a:t>1.8%	2.2%</a:t>
            </a:r>
          </a:p>
        </p:txBody>
      </p:sp>
      <p:sp>
        <p:nvSpPr>
          <p:cNvPr id="28685" name="Text Box 15"/>
          <p:cNvSpPr txBox="1">
            <a:spLocks noChangeArrowheads="1"/>
          </p:cNvSpPr>
          <p:nvPr/>
        </p:nvSpPr>
        <p:spPr bwMode="auto">
          <a:xfrm>
            <a:off x="8305800" y="1611314"/>
            <a:ext cx="2254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r>
              <a:rPr lang="en-US" altLang="en-US" sz="2000" b="1" i="1">
                <a:solidFill>
                  <a:srgbClr val="FFFFFF"/>
                </a:solidFill>
              </a:rPr>
              <a:t>VTE	Major Bld</a:t>
            </a:r>
          </a:p>
        </p:txBody>
      </p:sp>
      <p:sp>
        <p:nvSpPr>
          <p:cNvPr id="28686" name="Line 16"/>
          <p:cNvSpPr>
            <a:spLocks noChangeShapeType="1"/>
          </p:cNvSpPr>
          <p:nvPr/>
        </p:nvSpPr>
        <p:spPr bwMode="auto">
          <a:xfrm>
            <a:off x="8382000" y="1981200"/>
            <a:ext cx="1981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ndParaRPr>
          </a:p>
        </p:txBody>
      </p:sp>
      <p:sp>
        <p:nvSpPr>
          <p:cNvPr id="28687" name="Line 17"/>
          <p:cNvSpPr>
            <a:spLocks noChangeShapeType="1"/>
          </p:cNvSpPr>
          <p:nvPr/>
        </p:nvSpPr>
        <p:spPr bwMode="auto">
          <a:xfrm>
            <a:off x="9144000" y="1981200"/>
            <a:ext cx="0" cy="1905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000000"/>
              </a:solidFill>
            </a:endParaRPr>
          </a:p>
        </p:txBody>
      </p:sp>
      <p:sp>
        <p:nvSpPr>
          <p:cNvPr id="28688" name="AutoShape 18"/>
          <p:cNvSpPr>
            <a:spLocks/>
          </p:cNvSpPr>
          <p:nvPr/>
        </p:nvSpPr>
        <p:spPr bwMode="auto">
          <a:xfrm rot="-5400000">
            <a:off x="6286500" y="2171700"/>
            <a:ext cx="152400" cy="3581400"/>
          </a:xfrm>
          <a:prstGeom prst="leftBrace">
            <a:avLst>
              <a:gd name="adj1" fmla="val 195833"/>
              <a:gd name="adj2" fmla="val 50000"/>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endParaRPr lang="en-US" altLang="en-US">
              <a:solidFill>
                <a:srgbClr val="000000"/>
              </a:solidFill>
            </a:endParaRPr>
          </a:p>
        </p:txBody>
      </p:sp>
      <p:sp>
        <p:nvSpPr>
          <p:cNvPr id="28689" name="Text Box 19"/>
          <p:cNvSpPr txBox="1">
            <a:spLocks noChangeArrowheads="1"/>
          </p:cNvSpPr>
          <p:nvPr/>
        </p:nvSpPr>
        <p:spPr bwMode="auto">
          <a:xfrm>
            <a:off x="5638801" y="4049714"/>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r>
              <a:rPr lang="en-US" altLang="en-US" sz="2000" b="1">
                <a:solidFill>
                  <a:srgbClr val="FFFFFF"/>
                </a:solidFill>
              </a:rPr>
              <a:t>3, 6, 12 months</a:t>
            </a:r>
          </a:p>
        </p:txBody>
      </p:sp>
      <p:sp>
        <p:nvSpPr>
          <p:cNvPr id="28690" name="Text Box 3"/>
          <p:cNvSpPr txBox="1">
            <a:spLocks noChangeArrowheads="1"/>
          </p:cNvSpPr>
          <p:nvPr/>
        </p:nvSpPr>
        <p:spPr bwMode="auto">
          <a:xfrm>
            <a:off x="6019800" y="6477000"/>
            <a:ext cx="4565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r>
              <a:rPr lang="en-US" altLang="en-US" sz="1400" b="1">
                <a:solidFill>
                  <a:srgbClr val="FFFFFF"/>
                </a:solidFill>
              </a:rPr>
              <a:t>Einstein-PE Investigators NEJM 2012;366:1287-1297</a:t>
            </a:r>
          </a:p>
        </p:txBody>
      </p:sp>
      <p:sp>
        <p:nvSpPr>
          <p:cNvPr id="28691" name="Text Box 21"/>
          <p:cNvSpPr txBox="1">
            <a:spLocks noChangeArrowheads="1"/>
          </p:cNvSpPr>
          <p:nvPr/>
        </p:nvSpPr>
        <p:spPr bwMode="auto">
          <a:xfrm>
            <a:off x="1889126" y="5040314"/>
            <a:ext cx="2784475" cy="396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r>
              <a:rPr lang="en-US" altLang="en-US" sz="2000" b="1">
                <a:solidFill>
                  <a:srgbClr val="000000"/>
                </a:solidFill>
              </a:rPr>
              <a:t>Warfarin TTR = 62.7%</a:t>
            </a:r>
          </a:p>
        </p:txBody>
      </p:sp>
      <p:sp>
        <p:nvSpPr>
          <p:cNvPr id="28692" name="Text Box 22"/>
          <p:cNvSpPr txBox="1">
            <a:spLocks noChangeArrowheads="1"/>
          </p:cNvSpPr>
          <p:nvPr/>
        </p:nvSpPr>
        <p:spPr bwMode="auto">
          <a:xfrm>
            <a:off x="8515350" y="2743201"/>
            <a:ext cx="149225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r>
              <a:rPr lang="en-US" altLang="en-US" b="1">
                <a:solidFill>
                  <a:srgbClr val="000000"/>
                </a:solidFill>
              </a:rPr>
              <a:t>Non-Inferior</a:t>
            </a:r>
          </a:p>
        </p:txBody>
      </p:sp>
    </p:spTree>
    <p:extLst>
      <p:ext uri="{BB962C8B-B14F-4D97-AF65-F5344CB8AC3E}">
        <p14:creationId xmlns:p14="http://schemas.microsoft.com/office/powerpoint/2010/main" val="1353051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02107" y="164698"/>
            <a:ext cx="10661516" cy="4198754"/>
          </a:xfrm>
          <a:prstGeom prst="rect">
            <a:avLst/>
          </a:prstGeom>
        </p:spPr>
      </p:pic>
      <p:sp>
        <p:nvSpPr>
          <p:cNvPr id="9" name="Content Placeholder 4"/>
          <p:cNvSpPr txBox="1">
            <a:spLocks/>
          </p:cNvSpPr>
          <p:nvPr/>
        </p:nvSpPr>
        <p:spPr>
          <a:xfrm>
            <a:off x="1097279" y="4363452"/>
            <a:ext cx="10084067" cy="150564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mtClean="0"/>
          </a:p>
          <a:p>
            <a:r>
              <a:rPr lang="en-US" smtClean="0"/>
              <a:t> The EINSTEIN-Extension study compared rivaroxaban with placebo in patients who completed their standard treatment course after venous thromboembolism (VTE), in whom there was equipoise with respect to the need for continued anticoagulation. </a:t>
            </a:r>
            <a:endParaRPr lang="en-US" dirty="0"/>
          </a:p>
        </p:txBody>
      </p:sp>
    </p:spTree>
    <p:extLst>
      <p:ext uri="{BB962C8B-B14F-4D97-AF65-F5344CB8AC3E}">
        <p14:creationId xmlns:p14="http://schemas.microsoft.com/office/powerpoint/2010/main" val="3426331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EINSTEIN-Extension study </a:t>
            </a:r>
          </a:p>
        </p:txBody>
      </p:sp>
      <p:sp>
        <p:nvSpPr>
          <p:cNvPr id="3" name="Content Placeholder 2"/>
          <p:cNvSpPr>
            <a:spLocks noGrp="1"/>
          </p:cNvSpPr>
          <p:nvPr>
            <p:ph idx="1"/>
          </p:nvPr>
        </p:nvSpPr>
        <p:spPr/>
        <p:txBody>
          <a:bodyPr/>
          <a:lstStyle/>
          <a:p>
            <a:endParaRPr lang="en-US" dirty="0"/>
          </a:p>
          <a:p>
            <a:pPr>
              <a:buFont typeface="Wingdings" panose="05000000000000000000" pitchFamily="2" charset="2"/>
              <a:buChar char="q"/>
            </a:pPr>
            <a:r>
              <a:rPr lang="en-US" dirty="0"/>
              <a:t> </a:t>
            </a:r>
            <a:r>
              <a:rPr lang="en-US" sz="2800" dirty="0">
                <a:solidFill>
                  <a:srgbClr val="0070C0"/>
                </a:solidFill>
              </a:rPr>
              <a:t>After 6–12 months of treatment, rivaroxaban significantly reduced the risk of recurrent VTE at the cost of a moderate increase in bleeding complications. </a:t>
            </a:r>
            <a:endParaRPr lang="en-US" sz="2800" dirty="0" smtClean="0">
              <a:solidFill>
                <a:srgbClr val="0070C0"/>
              </a:solidFill>
            </a:endParaRPr>
          </a:p>
          <a:p>
            <a:pPr>
              <a:buFont typeface="Wingdings" panose="05000000000000000000" pitchFamily="2" charset="2"/>
              <a:buChar char="q"/>
            </a:pPr>
            <a:r>
              <a:rPr lang="en-US" sz="2800" dirty="0" smtClean="0">
                <a:solidFill>
                  <a:srgbClr val="0070C0"/>
                </a:solidFill>
              </a:rPr>
              <a:t>Overall</a:t>
            </a:r>
            <a:r>
              <a:rPr lang="en-US" sz="2800" dirty="0">
                <a:solidFill>
                  <a:srgbClr val="0070C0"/>
                </a:solidFill>
              </a:rPr>
              <a:t>, these results suggest that rivaroxaban can be a valid alternative to warfarin for patients requiring long-term secondary prevention of VTE. </a:t>
            </a:r>
          </a:p>
        </p:txBody>
      </p:sp>
    </p:spTree>
    <p:extLst>
      <p:ext uri="{BB962C8B-B14F-4D97-AF65-F5344CB8AC3E}">
        <p14:creationId xmlns:p14="http://schemas.microsoft.com/office/powerpoint/2010/main" val="925110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enblog.org/the-haystack/files/2010/11/coagulation-8833coverstructures.jpg"/>
          <p:cNvPicPr>
            <a:picLocks noGrp="1" noChangeAspect="1" noChangeArrowheads="1"/>
          </p:cNvPicPr>
          <p:nvPr>
            <p:ph idx="4294967295"/>
          </p:nvPr>
        </p:nvPicPr>
        <p:blipFill>
          <a:blip r:embed="rId2"/>
          <a:srcRect/>
          <a:stretch>
            <a:fillRect/>
          </a:stretch>
        </p:blipFill>
        <p:spPr bwMode="auto">
          <a:xfrm>
            <a:off x="806536" y="193804"/>
            <a:ext cx="10734675" cy="6143625"/>
          </a:xfrm>
          <a:prstGeom prst="rect">
            <a:avLst/>
          </a:prstGeom>
          <a:noFill/>
        </p:spPr>
      </p:pic>
    </p:spTree>
    <p:extLst>
      <p:ext uri="{BB962C8B-B14F-4D97-AF65-F5344CB8AC3E}">
        <p14:creationId xmlns:p14="http://schemas.microsoft.com/office/powerpoint/2010/main" val="341215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82465" y="398156"/>
            <a:ext cx="10071279" cy="4869303"/>
          </a:xfrm>
          <a:prstGeom prst="rect">
            <a:avLst/>
          </a:prstGeom>
        </p:spPr>
      </p:pic>
      <p:sp>
        <p:nvSpPr>
          <p:cNvPr id="6" name="TextBox 5"/>
          <p:cNvSpPr txBox="1"/>
          <p:nvPr/>
        </p:nvSpPr>
        <p:spPr>
          <a:xfrm>
            <a:off x="3407478" y="5267459"/>
            <a:ext cx="5821251" cy="707886"/>
          </a:xfrm>
          <a:prstGeom prst="rect">
            <a:avLst/>
          </a:prstGeom>
          <a:noFill/>
        </p:spPr>
        <p:txBody>
          <a:bodyPr wrap="square" rtlCol="0">
            <a:spAutoFit/>
          </a:bodyPr>
          <a:lstStyle/>
          <a:p>
            <a:pPr algn="ctr"/>
            <a:r>
              <a:rPr lang="en-US" sz="2000" b="1" dirty="0" smtClean="0">
                <a:solidFill>
                  <a:srgbClr val="0070C0"/>
                </a:solidFill>
              </a:rPr>
              <a:t>RECORD 1 Trial</a:t>
            </a:r>
          </a:p>
          <a:p>
            <a:pPr algn="ctr"/>
            <a:r>
              <a:rPr lang="en-US" sz="2000" b="1" dirty="0">
                <a:solidFill>
                  <a:srgbClr val="0070C0"/>
                </a:solidFill>
              </a:rPr>
              <a:t>randomized, double-blind study</a:t>
            </a:r>
          </a:p>
        </p:txBody>
      </p:sp>
    </p:spTree>
    <p:extLst>
      <p:ext uri="{BB962C8B-B14F-4D97-AF65-F5344CB8AC3E}">
        <p14:creationId xmlns:p14="http://schemas.microsoft.com/office/powerpoint/2010/main" val="2624376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RECORD 1 Methods</a:t>
            </a:r>
            <a:endParaRPr lang="en-US" b="1" dirty="0"/>
          </a:p>
        </p:txBody>
      </p:sp>
      <p:sp>
        <p:nvSpPr>
          <p:cNvPr id="3" name="Content Placeholder 2"/>
          <p:cNvSpPr>
            <a:spLocks noGrp="1"/>
          </p:cNvSpPr>
          <p:nvPr>
            <p:ph idx="1"/>
          </p:nvPr>
        </p:nvSpPr>
        <p:spPr/>
        <p:txBody>
          <a:bodyPr>
            <a:normAutofit fontScale="92500" lnSpcReduction="20000"/>
          </a:bodyPr>
          <a:lstStyle/>
          <a:p>
            <a:r>
              <a:rPr lang="en-US" sz="2400" dirty="0"/>
              <a:t>R</a:t>
            </a:r>
            <a:r>
              <a:rPr lang="en-US" sz="2400" dirty="0" smtClean="0"/>
              <a:t>andomized</a:t>
            </a:r>
            <a:r>
              <a:rPr lang="en-US" sz="2400" dirty="0"/>
              <a:t>, double-blind </a:t>
            </a:r>
            <a:r>
              <a:rPr lang="en-US" sz="2400" dirty="0" smtClean="0"/>
              <a:t>study, </a:t>
            </a:r>
            <a:r>
              <a:rPr lang="en-US" sz="2400" dirty="0" smtClean="0">
                <a:solidFill>
                  <a:srgbClr val="FF0000"/>
                </a:solidFill>
              </a:rPr>
              <a:t>4541 </a:t>
            </a:r>
            <a:r>
              <a:rPr lang="en-US" sz="2400" dirty="0">
                <a:solidFill>
                  <a:srgbClr val="FF0000"/>
                </a:solidFill>
              </a:rPr>
              <a:t>patients </a:t>
            </a:r>
            <a:r>
              <a:rPr lang="en-US" sz="2400" dirty="0"/>
              <a:t>to receive </a:t>
            </a:r>
            <a:r>
              <a:rPr lang="en-US" sz="2400" dirty="0" smtClean="0"/>
              <a:t>either </a:t>
            </a:r>
            <a:r>
              <a:rPr lang="en-US" sz="2400" dirty="0" smtClean="0">
                <a:solidFill>
                  <a:srgbClr val="0070C0"/>
                </a:solidFill>
              </a:rPr>
              <a:t>10 </a:t>
            </a:r>
            <a:r>
              <a:rPr lang="en-US" sz="2400" dirty="0">
                <a:solidFill>
                  <a:srgbClr val="0070C0"/>
                </a:solidFill>
              </a:rPr>
              <a:t>mg of oral </a:t>
            </a:r>
            <a:r>
              <a:rPr lang="en-US" sz="2400" dirty="0" err="1">
                <a:solidFill>
                  <a:srgbClr val="0070C0"/>
                </a:solidFill>
              </a:rPr>
              <a:t>rivaroxaban</a:t>
            </a:r>
            <a:r>
              <a:rPr lang="en-US" sz="2400" dirty="0">
                <a:solidFill>
                  <a:srgbClr val="0070C0"/>
                </a:solidFill>
              </a:rPr>
              <a:t> once daily,</a:t>
            </a:r>
            <a:r>
              <a:rPr lang="en-US" sz="2400" dirty="0"/>
              <a:t> beginning after surgery, or </a:t>
            </a:r>
            <a:r>
              <a:rPr lang="en-US" sz="2400" dirty="0">
                <a:solidFill>
                  <a:srgbClr val="0070C0"/>
                </a:solidFill>
              </a:rPr>
              <a:t>40 mg of </a:t>
            </a:r>
            <a:r>
              <a:rPr lang="en-US" sz="2400" dirty="0" smtClean="0">
                <a:solidFill>
                  <a:srgbClr val="0070C0"/>
                </a:solidFill>
              </a:rPr>
              <a:t>enoxaparin subcutaneously </a:t>
            </a:r>
            <a:r>
              <a:rPr lang="en-US" sz="2400" dirty="0">
                <a:solidFill>
                  <a:srgbClr val="0070C0"/>
                </a:solidFill>
              </a:rPr>
              <a:t>once daily,</a:t>
            </a:r>
            <a:r>
              <a:rPr lang="en-US" sz="2400" dirty="0"/>
              <a:t> beginning the evening before </a:t>
            </a:r>
            <a:r>
              <a:rPr lang="en-US" sz="2400" dirty="0" smtClean="0"/>
              <a:t>surgery</a:t>
            </a:r>
            <a:r>
              <a:rPr lang="en-US" sz="2400" dirty="0"/>
              <a:t>.</a:t>
            </a:r>
            <a:endParaRPr lang="en-US" sz="2400" dirty="0" smtClean="0"/>
          </a:p>
          <a:p>
            <a:endParaRPr lang="en-US" sz="2400" dirty="0"/>
          </a:p>
          <a:p>
            <a:r>
              <a:rPr lang="en-US" sz="2400" b="1" dirty="0" smtClean="0">
                <a:solidFill>
                  <a:srgbClr val="00B050"/>
                </a:solidFill>
              </a:rPr>
              <a:t>The </a:t>
            </a:r>
            <a:r>
              <a:rPr lang="en-US" sz="2400" b="1" dirty="0">
                <a:solidFill>
                  <a:srgbClr val="00B050"/>
                </a:solidFill>
              </a:rPr>
              <a:t>primary efficacy outcome</a:t>
            </a:r>
            <a:r>
              <a:rPr lang="en-US" sz="2400" dirty="0"/>
              <a:t> was the composite of </a:t>
            </a:r>
            <a:r>
              <a:rPr lang="en-US" sz="2400" dirty="0">
                <a:solidFill>
                  <a:srgbClr val="FF0000"/>
                </a:solidFill>
              </a:rPr>
              <a:t>deep-vein </a:t>
            </a:r>
            <a:r>
              <a:rPr lang="en-US" sz="2400" dirty="0" smtClean="0">
                <a:solidFill>
                  <a:srgbClr val="FF0000"/>
                </a:solidFill>
              </a:rPr>
              <a:t>thrombosis, nonfatal pulmonary embolism, </a:t>
            </a:r>
            <a:r>
              <a:rPr lang="en-US" sz="2400" dirty="0">
                <a:solidFill>
                  <a:srgbClr val="FF0000"/>
                </a:solidFill>
              </a:rPr>
              <a:t>or death from any cause at 36 </a:t>
            </a:r>
            <a:r>
              <a:rPr lang="en-US" sz="2400" dirty="0" smtClean="0">
                <a:solidFill>
                  <a:srgbClr val="FF0000"/>
                </a:solidFill>
              </a:rPr>
              <a:t>days.</a:t>
            </a:r>
          </a:p>
          <a:p>
            <a:endParaRPr lang="en-US" sz="2400" dirty="0"/>
          </a:p>
          <a:p>
            <a:r>
              <a:rPr lang="en-US" sz="2400" b="1" dirty="0" smtClean="0">
                <a:solidFill>
                  <a:srgbClr val="00B050"/>
                </a:solidFill>
              </a:rPr>
              <a:t>The </a:t>
            </a:r>
            <a:r>
              <a:rPr lang="en-US" sz="2400" b="1" dirty="0">
                <a:solidFill>
                  <a:srgbClr val="00B050"/>
                </a:solidFill>
              </a:rPr>
              <a:t>main secondary efficacy outcome</a:t>
            </a:r>
            <a:r>
              <a:rPr lang="en-US" sz="2400" dirty="0"/>
              <a:t> was </a:t>
            </a:r>
            <a:r>
              <a:rPr lang="en-US" sz="2400" dirty="0">
                <a:solidFill>
                  <a:srgbClr val="FF0000"/>
                </a:solidFill>
              </a:rPr>
              <a:t>major venous </a:t>
            </a:r>
            <a:r>
              <a:rPr lang="en-US" sz="2400" dirty="0" smtClean="0">
                <a:solidFill>
                  <a:srgbClr val="FF0000"/>
                </a:solidFill>
              </a:rPr>
              <a:t>thromboembolism </a:t>
            </a:r>
            <a:r>
              <a:rPr lang="en-US" sz="2400" dirty="0" smtClean="0"/>
              <a:t>(proximal </a:t>
            </a:r>
            <a:r>
              <a:rPr lang="en-US" sz="2400" dirty="0"/>
              <a:t>deep-vein thrombosis, nonfatal pulmonary embolism, or </a:t>
            </a:r>
            <a:r>
              <a:rPr lang="en-US" sz="2400" dirty="0" smtClean="0"/>
              <a:t>death from </a:t>
            </a:r>
            <a:r>
              <a:rPr lang="en-US" sz="2400" dirty="0"/>
              <a:t>venous thromboembolism</a:t>
            </a:r>
            <a:r>
              <a:rPr lang="en-US" sz="2400" dirty="0" smtClean="0"/>
              <a:t>).</a:t>
            </a:r>
          </a:p>
          <a:p>
            <a:endParaRPr lang="en-US" sz="2400" dirty="0"/>
          </a:p>
          <a:p>
            <a:r>
              <a:rPr lang="en-US" sz="2400" b="1" dirty="0" smtClean="0">
                <a:solidFill>
                  <a:srgbClr val="00B050"/>
                </a:solidFill>
              </a:rPr>
              <a:t>The </a:t>
            </a:r>
            <a:r>
              <a:rPr lang="en-US" sz="2400" b="1" dirty="0">
                <a:solidFill>
                  <a:srgbClr val="00B050"/>
                </a:solidFill>
              </a:rPr>
              <a:t>primary safety outcome</a:t>
            </a:r>
            <a:r>
              <a:rPr lang="en-US" sz="2400" dirty="0"/>
              <a:t> was </a:t>
            </a:r>
            <a:r>
              <a:rPr lang="en-US" sz="2400" dirty="0">
                <a:solidFill>
                  <a:srgbClr val="FF0000"/>
                </a:solidFill>
              </a:rPr>
              <a:t>major bleeding.</a:t>
            </a:r>
          </a:p>
        </p:txBody>
      </p:sp>
    </p:spTree>
    <p:extLst>
      <p:ext uri="{BB962C8B-B14F-4D97-AF65-F5344CB8AC3E}">
        <p14:creationId xmlns:p14="http://schemas.microsoft.com/office/powerpoint/2010/main" val="42978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RECORD 1 Results</a:t>
            </a:r>
            <a:endParaRPr lang="en-US" b="1" dirty="0"/>
          </a:p>
        </p:txBody>
      </p:sp>
      <p:sp>
        <p:nvSpPr>
          <p:cNvPr id="3" name="Content Placeholder 2"/>
          <p:cNvSpPr>
            <a:spLocks noGrp="1"/>
          </p:cNvSpPr>
          <p:nvPr>
            <p:ph idx="1"/>
          </p:nvPr>
        </p:nvSpPr>
        <p:spPr/>
        <p:txBody>
          <a:bodyPr>
            <a:normAutofit fontScale="92500" lnSpcReduction="10000"/>
          </a:bodyPr>
          <a:lstStyle/>
          <a:p>
            <a:r>
              <a:rPr lang="en-US" sz="2800" dirty="0" smtClean="0"/>
              <a:t>The primary efficacy </a:t>
            </a:r>
            <a:r>
              <a:rPr lang="en-US" sz="2800" dirty="0"/>
              <a:t>outcome occurred </a:t>
            </a:r>
            <a:r>
              <a:rPr lang="en-US" sz="2800" dirty="0" smtClean="0"/>
              <a:t>in </a:t>
            </a:r>
            <a:r>
              <a:rPr lang="en-US" sz="2800" dirty="0" smtClean="0">
                <a:solidFill>
                  <a:srgbClr val="FF0000"/>
                </a:solidFill>
              </a:rPr>
              <a:t>1.1% </a:t>
            </a:r>
            <a:r>
              <a:rPr lang="en-US" sz="2800" dirty="0">
                <a:solidFill>
                  <a:srgbClr val="FF0000"/>
                </a:solidFill>
              </a:rPr>
              <a:t>in the </a:t>
            </a:r>
            <a:r>
              <a:rPr lang="en-US" sz="2800" dirty="0" err="1">
                <a:solidFill>
                  <a:srgbClr val="FF0000"/>
                </a:solidFill>
              </a:rPr>
              <a:t>rivaroxaban</a:t>
            </a:r>
            <a:r>
              <a:rPr lang="en-US" sz="2800" dirty="0"/>
              <a:t> </a:t>
            </a:r>
            <a:r>
              <a:rPr lang="en-US" sz="2800" dirty="0" smtClean="0"/>
              <a:t>group and </a:t>
            </a:r>
            <a:r>
              <a:rPr lang="en-US" sz="2800" dirty="0"/>
              <a:t>in </a:t>
            </a:r>
            <a:r>
              <a:rPr lang="en-US" sz="2800" dirty="0" smtClean="0">
                <a:solidFill>
                  <a:srgbClr val="FF0000"/>
                </a:solidFill>
              </a:rPr>
              <a:t>3.7% </a:t>
            </a:r>
            <a:r>
              <a:rPr lang="en-US" sz="2800" dirty="0">
                <a:solidFill>
                  <a:srgbClr val="FF0000"/>
                </a:solidFill>
              </a:rPr>
              <a:t>in the enoxaparin </a:t>
            </a:r>
            <a:r>
              <a:rPr lang="en-US" sz="2800" dirty="0">
                <a:solidFill>
                  <a:schemeClr val="tx1"/>
                </a:solidFill>
              </a:rPr>
              <a:t>group (a</a:t>
            </a:r>
            <a:r>
              <a:rPr lang="en-US" sz="2800" dirty="0"/>
              <a:t>bsolute risk </a:t>
            </a:r>
            <a:r>
              <a:rPr lang="en-US" sz="2800" dirty="0" smtClean="0"/>
              <a:t>reduction, 2.6</a:t>
            </a:r>
            <a:r>
              <a:rPr lang="en-US" sz="2800" dirty="0"/>
              <a:t>%; </a:t>
            </a:r>
            <a:r>
              <a:rPr lang="en-US" sz="2800" dirty="0" smtClean="0">
                <a:solidFill>
                  <a:srgbClr val="FF0000"/>
                </a:solidFill>
              </a:rPr>
              <a:t>P&lt;0.001).</a:t>
            </a:r>
          </a:p>
          <a:p>
            <a:endParaRPr lang="en-US" sz="2800" dirty="0"/>
          </a:p>
          <a:p>
            <a:r>
              <a:rPr lang="en-US" sz="2800" dirty="0" smtClean="0"/>
              <a:t>Major </a:t>
            </a:r>
            <a:r>
              <a:rPr lang="en-US" sz="2800" dirty="0"/>
              <a:t>venous </a:t>
            </a:r>
            <a:r>
              <a:rPr lang="en-US" sz="2800" dirty="0" smtClean="0"/>
              <a:t>thromboembolism occurred </a:t>
            </a:r>
            <a:r>
              <a:rPr lang="en-US" sz="2800" dirty="0"/>
              <a:t>in </a:t>
            </a:r>
            <a:r>
              <a:rPr lang="en-US" sz="2800" dirty="0" smtClean="0">
                <a:solidFill>
                  <a:srgbClr val="FF0000"/>
                </a:solidFill>
              </a:rPr>
              <a:t>0.3% </a:t>
            </a:r>
            <a:r>
              <a:rPr lang="en-US" sz="2800" dirty="0">
                <a:solidFill>
                  <a:srgbClr val="FF0000"/>
                </a:solidFill>
              </a:rPr>
              <a:t>in the </a:t>
            </a:r>
            <a:r>
              <a:rPr lang="en-US" sz="2800" dirty="0" err="1">
                <a:solidFill>
                  <a:srgbClr val="FF0000"/>
                </a:solidFill>
              </a:rPr>
              <a:t>rivaroxaban</a:t>
            </a:r>
            <a:r>
              <a:rPr lang="en-US" sz="2800" dirty="0">
                <a:solidFill>
                  <a:srgbClr val="FF0000"/>
                </a:solidFill>
              </a:rPr>
              <a:t> </a:t>
            </a:r>
            <a:r>
              <a:rPr lang="en-US" sz="2800" dirty="0"/>
              <a:t>group and in </a:t>
            </a:r>
            <a:r>
              <a:rPr lang="en-US" sz="2800" dirty="0" smtClean="0">
                <a:solidFill>
                  <a:srgbClr val="FF0000"/>
                </a:solidFill>
              </a:rPr>
              <a:t>2.0% </a:t>
            </a:r>
            <a:r>
              <a:rPr lang="en-US" sz="2800" dirty="0">
                <a:solidFill>
                  <a:srgbClr val="FF0000"/>
                </a:solidFill>
              </a:rPr>
              <a:t>in the enoxaparin </a:t>
            </a:r>
            <a:r>
              <a:rPr lang="en-US" sz="2800" dirty="0"/>
              <a:t>group (absolute risk reduction, </a:t>
            </a:r>
            <a:r>
              <a:rPr lang="en-US" sz="2800" dirty="0" smtClean="0"/>
              <a:t>1.7%; </a:t>
            </a:r>
            <a:r>
              <a:rPr lang="en-US" sz="2800" dirty="0" smtClean="0">
                <a:solidFill>
                  <a:srgbClr val="FF0000"/>
                </a:solidFill>
              </a:rPr>
              <a:t>P&lt;0.001).</a:t>
            </a:r>
          </a:p>
          <a:p>
            <a:endParaRPr lang="en-US" sz="2800" dirty="0"/>
          </a:p>
          <a:p>
            <a:r>
              <a:rPr lang="en-US" sz="2800" dirty="0" smtClean="0">
                <a:solidFill>
                  <a:srgbClr val="FF0000"/>
                </a:solidFill>
              </a:rPr>
              <a:t>Major </a:t>
            </a:r>
            <a:r>
              <a:rPr lang="en-US" sz="2800" dirty="0">
                <a:solidFill>
                  <a:srgbClr val="FF0000"/>
                </a:solidFill>
              </a:rPr>
              <a:t>bleeding </a:t>
            </a:r>
            <a:r>
              <a:rPr lang="en-US" sz="2800" dirty="0"/>
              <a:t>occurred in </a:t>
            </a:r>
            <a:r>
              <a:rPr lang="en-US" sz="2800" dirty="0" smtClean="0"/>
              <a:t>0.3% </a:t>
            </a:r>
            <a:r>
              <a:rPr lang="en-US" sz="2800" dirty="0"/>
              <a:t>in the </a:t>
            </a:r>
            <a:r>
              <a:rPr lang="en-US" sz="2800" dirty="0" err="1" smtClean="0"/>
              <a:t>rivaroxaban</a:t>
            </a:r>
            <a:r>
              <a:rPr lang="en-US" sz="2800" dirty="0" smtClean="0"/>
              <a:t> group </a:t>
            </a:r>
            <a:r>
              <a:rPr lang="en-US" sz="2800" dirty="0"/>
              <a:t>and </a:t>
            </a:r>
            <a:r>
              <a:rPr lang="en-US" sz="2800" dirty="0" smtClean="0"/>
              <a:t>in 0.1% </a:t>
            </a:r>
            <a:r>
              <a:rPr lang="en-US" sz="2800" dirty="0"/>
              <a:t>in the enoxaparin group </a:t>
            </a:r>
            <a:r>
              <a:rPr lang="en-US" sz="2800" dirty="0">
                <a:solidFill>
                  <a:srgbClr val="00B050"/>
                </a:solidFill>
              </a:rPr>
              <a:t>(P = 0.18).</a:t>
            </a:r>
          </a:p>
        </p:txBody>
      </p:sp>
    </p:spTree>
    <p:extLst>
      <p:ext uri="{BB962C8B-B14F-4D97-AF65-F5344CB8AC3E}">
        <p14:creationId xmlns:p14="http://schemas.microsoft.com/office/powerpoint/2010/main" val="3502309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ChangeArrowheads="1"/>
          </p:cNvSpPr>
          <p:nvPr>
            <p:ph type="title"/>
          </p:nvPr>
        </p:nvSpPr>
        <p:spPr>
          <a:xfrm>
            <a:off x="1981200" y="446875"/>
            <a:ext cx="8229600" cy="627864"/>
          </a:xfrm>
          <a:noFill/>
          <a:ln/>
        </p:spPr>
        <p:txBody>
          <a:bodyPr vert="horz" lIns="0" tIns="0" rIns="0" bIns="0" rtlCol="0" anchor="b">
            <a:spAutoFit/>
          </a:bodyPr>
          <a:lstStyle/>
          <a:p>
            <a:r>
              <a:rPr lang="en-GB" altLang="en-US"/>
              <a:t>RECORD1: summary</a:t>
            </a:r>
            <a:endParaRPr lang="en-US" altLang="en-US"/>
          </a:p>
        </p:txBody>
      </p:sp>
      <p:sp>
        <p:nvSpPr>
          <p:cNvPr id="1152003" name="Rectangle 3"/>
          <p:cNvSpPr>
            <a:spLocks noChangeArrowheads="1"/>
          </p:cNvSpPr>
          <p:nvPr/>
        </p:nvSpPr>
        <p:spPr bwMode="auto">
          <a:xfrm rot="16200000">
            <a:off x="1338417" y="3495597"/>
            <a:ext cx="11172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600">
                <a:solidFill>
                  <a:prstClr val="black"/>
                </a:solidFill>
              </a:rPr>
              <a:t>Incidence (%)</a:t>
            </a:r>
          </a:p>
        </p:txBody>
      </p:sp>
      <p:sp>
        <p:nvSpPr>
          <p:cNvPr id="1152004" name="Rectangle 4"/>
          <p:cNvSpPr>
            <a:spLocks noChangeArrowheads="1"/>
          </p:cNvSpPr>
          <p:nvPr/>
        </p:nvSpPr>
        <p:spPr bwMode="auto">
          <a:xfrm>
            <a:off x="2446338" y="1747839"/>
            <a:ext cx="18034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Clr>
                <a:srgbClr val="FF0000"/>
              </a:buClr>
              <a:buSzPct val="120000"/>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rgbClr val="FF0000"/>
              </a:buClr>
              <a:buSzPct val="90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rgbClr val="FF0000"/>
              </a:buClr>
              <a:buSzPct val="90000"/>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FF0000"/>
              </a:buClr>
              <a:buSzPct val="90000"/>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FF0000"/>
              </a:buClr>
              <a:buSzPct val="90000"/>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FF0000"/>
              </a:buClr>
              <a:buSzPct val="90000"/>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FF0000"/>
              </a:buClr>
              <a:buSzPct val="90000"/>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ctr">
              <a:buFont typeface="Wingdings" panose="05000000000000000000" pitchFamily="2" charset="2"/>
              <a:buNone/>
            </a:pPr>
            <a:r>
              <a:rPr lang="en-GB" altLang="en-US" sz="2400" b="1">
                <a:solidFill>
                  <a:srgbClr val="FFFF00"/>
                </a:solidFill>
              </a:rPr>
              <a:t>Total VTE</a:t>
            </a:r>
            <a:endParaRPr lang="en-US" altLang="en-US" sz="2400" b="1">
              <a:solidFill>
                <a:srgbClr val="FFFF00"/>
              </a:solidFill>
            </a:endParaRPr>
          </a:p>
        </p:txBody>
      </p:sp>
      <p:sp>
        <p:nvSpPr>
          <p:cNvPr id="1152005" name="Rectangle 5"/>
          <p:cNvSpPr>
            <a:spLocks noChangeArrowheads="1"/>
          </p:cNvSpPr>
          <p:nvPr/>
        </p:nvSpPr>
        <p:spPr bwMode="auto">
          <a:xfrm>
            <a:off x="8485189" y="4841876"/>
            <a:ext cx="205422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Clr>
                <a:srgbClr val="FF0000"/>
              </a:buClr>
              <a:buSzPct val="120000"/>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rgbClr val="FF0000"/>
              </a:buClr>
              <a:buSzPct val="90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rgbClr val="FF0000"/>
              </a:buClr>
              <a:buSzPct val="90000"/>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FF0000"/>
              </a:buClr>
              <a:buSzPct val="90000"/>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FF0000"/>
              </a:buClr>
              <a:buSzPct val="90000"/>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FF0000"/>
              </a:buClr>
              <a:buSzPct val="90000"/>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FF0000"/>
              </a:buClr>
              <a:buSzPct val="90000"/>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ctr">
              <a:buFont typeface="Wingdings" panose="05000000000000000000" pitchFamily="2" charset="2"/>
              <a:buNone/>
            </a:pPr>
            <a:r>
              <a:rPr lang="en-GB" altLang="en-US" sz="2400" b="1">
                <a:solidFill>
                  <a:srgbClr val="FFFF00"/>
                </a:solidFill>
              </a:rPr>
              <a:t>Major bleeding</a:t>
            </a:r>
            <a:endParaRPr lang="en-US" altLang="en-US" sz="2400" b="1">
              <a:solidFill>
                <a:srgbClr val="FFFF00"/>
              </a:solidFill>
            </a:endParaRPr>
          </a:p>
        </p:txBody>
      </p:sp>
      <p:grpSp>
        <p:nvGrpSpPr>
          <p:cNvPr id="1152006" name="Group 6"/>
          <p:cNvGrpSpPr>
            <a:grpSpLocks/>
          </p:cNvGrpSpPr>
          <p:nvPr/>
        </p:nvGrpSpPr>
        <p:grpSpPr bwMode="auto">
          <a:xfrm>
            <a:off x="7189789" y="1560514"/>
            <a:ext cx="3375025" cy="498475"/>
            <a:chOff x="3498" y="741"/>
            <a:chExt cx="2059" cy="314"/>
          </a:xfrm>
        </p:grpSpPr>
        <p:sp>
          <p:nvSpPr>
            <p:cNvPr id="1152007" name="Rectangle 7"/>
            <p:cNvSpPr>
              <a:spLocks noChangeArrowheads="1"/>
            </p:cNvSpPr>
            <p:nvPr/>
          </p:nvSpPr>
          <p:spPr bwMode="auto">
            <a:xfrm>
              <a:off x="3498" y="905"/>
              <a:ext cx="95" cy="8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prstClr val="black"/>
                </a:solidFill>
              </a:endParaRPr>
            </a:p>
          </p:txBody>
        </p:sp>
        <p:sp>
          <p:nvSpPr>
            <p:cNvPr id="1152008" name="Text Box 8"/>
            <p:cNvSpPr txBox="1">
              <a:spLocks noChangeArrowheads="1"/>
            </p:cNvSpPr>
            <p:nvPr/>
          </p:nvSpPr>
          <p:spPr bwMode="auto">
            <a:xfrm>
              <a:off x="3593" y="843"/>
              <a:ext cx="19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en-GB" altLang="en-US" sz="1600">
                  <a:solidFill>
                    <a:prstClr val="black"/>
                  </a:solidFill>
                </a:rPr>
                <a:t>Enoxaparin   40 mg once daily</a:t>
              </a:r>
              <a:endParaRPr lang="en-US" altLang="en-US" sz="1600">
                <a:solidFill>
                  <a:prstClr val="black"/>
                </a:solidFill>
              </a:endParaRPr>
            </a:p>
          </p:txBody>
        </p:sp>
        <p:sp>
          <p:nvSpPr>
            <p:cNvPr id="1152009" name="Rectangle 9"/>
            <p:cNvSpPr>
              <a:spLocks noChangeArrowheads="1"/>
            </p:cNvSpPr>
            <p:nvPr/>
          </p:nvSpPr>
          <p:spPr bwMode="auto">
            <a:xfrm>
              <a:off x="3498" y="741"/>
              <a:ext cx="95" cy="8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prstClr val="black"/>
                </a:solidFill>
              </a:endParaRPr>
            </a:p>
          </p:txBody>
        </p:sp>
      </p:grpSp>
      <p:sp>
        <p:nvSpPr>
          <p:cNvPr id="1152010" name="Text Box 10"/>
          <p:cNvSpPr txBox="1">
            <a:spLocks noChangeArrowheads="1"/>
          </p:cNvSpPr>
          <p:nvPr/>
        </p:nvSpPr>
        <p:spPr bwMode="auto">
          <a:xfrm>
            <a:off x="7345363" y="1435100"/>
            <a:ext cx="3219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en-GB" altLang="en-US" sz="1600">
                <a:solidFill>
                  <a:prstClr val="black"/>
                </a:solidFill>
              </a:rPr>
              <a:t>Rivaroxaban 10 mg once daily</a:t>
            </a:r>
            <a:endParaRPr lang="en-US" altLang="en-US" sz="1600">
              <a:solidFill>
                <a:prstClr val="black"/>
              </a:solidFill>
            </a:endParaRPr>
          </a:p>
        </p:txBody>
      </p:sp>
      <p:sp>
        <p:nvSpPr>
          <p:cNvPr id="1152011" name="Line 11"/>
          <p:cNvSpPr>
            <a:spLocks noChangeShapeType="1"/>
          </p:cNvSpPr>
          <p:nvPr/>
        </p:nvSpPr>
        <p:spPr bwMode="auto">
          <a:xfrm>
            <a:off x="2357438" y="5880101"/>
            <a:ext cx="8113712"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52012" name="Line 12"/>
          <p:cNvSpPr>
            <a:spLocks noChangeShapeType="1"/>
          </p:cNvSpPr>
          <p:nvPr/>
        </p:nvSpPr>
        <p:spPr bwMode="auto">
          <a:xfrm flipV="1">
            <a:off x="2357439" y="5880101"/>
            <a:ext cx="1587" cy="666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52013" name="Line 13"/>
          <p:cNvSpPr>
            <a:spLocks noChangeShapeType="1"/>
          </p:cNvSpPr>
          <p:nvPr/>
        </p:nvSpPr>
        <p:spPr bwMode="auto">
          <a:xfrm flipV="1">
            <a:off x="2357439" y="1333500"/>
            <a:ext cx="1587" cy="4546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52014" name="Line 14"/>
          <p:cNvSpPr>
            <a:spLocks noChangeShapeType="1"/>
          </p:cNvSpPr>
          <p:nvPr/>
        </p:nvSpPr>
        <p:spPr bwMode="auto">
          <a:xfrm>
            <a:off x="2270126" y="5880101"/>
            <a:ext cx="87313"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52015" name="Line 15"/>
          <p:cNvSpPr>
            <a:spLocks noChangeShapeType="1"/>
          </p:cNvSpPr>
          <p:nvPr/>
        </p:nvSpPr>
        <p:spPr bwMode="auto">
          <a:xfrm>
            <a:off x="2270126" y="4970464"/>
            <a:ext cx="87313"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52016" name="Line 16"/>
          <p:cNvSpPr>
            <a:spLocks noChangeShapeType="1"/>
          </p:cNvSpPr>
          <p:nvPr/>
        </p:nvSpPr>
        <p:spPr bwMode="auto">
          <a:xfrm>
            <a:off x="2270126" y="4064000"/>
            <a:ext cx="87313"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52017" name="Line 17"/>
          <p:cNvSpPr>
            <a:spLocks noChangeShapeType="1"/>
          </p:cNvSpPr>
          <p:nvPr/>
        </p:nvSpPr>
        <p:spPr bwMode="auto">
          <a:xfrm>
            <a:off x="2270126" y="3154364"/>
            <a:ext cx="87313"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52018" name="Line 18"/>
          <p:cNvSpPr>
            <a:spLocks noChangeShapeType="1"/>
          </p:cNvSpPr>
          <p:nvPr/>
        </p:nvSpPr>
        <p:spPr bwMode="auto">
          <a:xfrm>
            <a:off x="2270126" y="2243139"/>
            <a:ext cx="87313"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52019" name="Line 19"/>
          <p:cNvSpPr>
            <a:spLocks noChangeShapeType="1"/>
          </p:cNvSpPr>
          <p:nvPr/>
        </p:nvSpPr>
        <p:spPr bwMode="auto">
          <a:xfrm>
            <a:off x="2270126" y="1333500"/>
            <a:ext cx="87313"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52020" name="Rectangle 20"/>
          <p:cNvSpPr>
            <a:spLocks noChangeArrowheads="1"/>
          </p:cNvSpPr>
          <p:nvPr/>
        </p:nvSpPr>
        <p:spPr bwMode="auto">
          <a:xfrm>
            <a:off x="2077535" y="5776914"/>
            <a:ext cx="1041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600">
                <a:solidFill>
                  <a:prstClr val="black"/>
                </a:solidFill>
              </a:rPr>
              <a:t>0</a:t>
            </a:r>
          </a:p>
        </p:txBody>
      </p:sp>
      <p:sp>
        <p:nvSpPr>
          <p:cNvPr id="1152021" name="Rectangle 21"/>
          <p:cNvSpPr>
            <a:spLocks noChangeArrowheads="1"/>
          </p:cNvSpPr>
          <p:nvPr/>
        </p:nvSpPr>
        <p:spPr bwMode="auto">
          <a:xfrm>
            <a:off x="2077535" y="4868864"/>
            <a:ext cx="1041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600">
                <a:solidFill>
                  <a:prstClr val="black"/>
                </a:solidFill>
              </a:rPr>
              <a:t>1</a:t>
            </a:r>
          </a:p>
        </p:txBody>
      </p:sp>
      <p:sp>
        <p:nvSpPr>
          <p:cNvPr id="1152022" name="Rectangle 22"/>
          <p:cNvSpPr>
            <a:spLocks noChangeArrowheads="1"/>
          </p:cNvSpPr>
          <p:nvPr/>
        </p:nvSpPr>
        <p:spPr bwMode="auto">
          <a:xfrm>
            <a:off x="2077535" y="3959226"/>
            <a:ext cx="1041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600">
                <a:solidFill>
                  <a:prstClr val="black"/>
                </a:solidFill>
              </a:rPr>
              <a:t>2</a:t>
            </a:r>
          </a:p>
        </p:txBody>
      </p:sp>
      <p:sp>
        <p:nvSpPr>
          <p:cNvPr id="1152023" name="Rectangle 23"/>
          <p:cNvSpPr>
            <a:spLocks noChangeArrowheads="1"/>
          </p:cNvSpPr>
          <p:nvPr/>
        </p:nvSpPr>
        <p:spPr bwMode="auto">
          <a:xfrm>
            <a:off x="2077535" y="3049589"/>
            <a:ext cx="1041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600">
                <a:solidFill>
                  <a:prstClr val="black"/>
                </a:solidFill>
              </a:rPr>
              <a:t>3</a:t>
            </a:r>
          </a:p>
        </p:txBody>
      </p:sp>
      <p:sp>
        <p:nvSpPr>
          <p:cNvPr id="1152024" name="Rectangle 24"/>
          <p:cNvSpPr>
            <a:spLocks noChangeArrowheads="1"/>
          </p:cNvSpPr>
          <p:nvPr/>
        </p:nvSpPr>
        <p:spPr bwMode="auto">
          <a:xfrm>
            <a:off x="2077535" y="2139951"/>
            <a:ext cx="1041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600">
                <a:solidFill>
                  <a:prstClr val="black"/>
                </a:solidFill>
              </a:rPr>
              <a:t>4</a:t>
            </a:r>
          </a:p>
        </p:txBody>
      </p:sp>
      <p:sp>
        <p:nvSpPr>
          <p:cNvPr id="1152025" name="Rectangle 25"/>
          <p:cNvSpPr>
            <a:spLocks noChangeArrowheads="1"/>
          </p:cNvSpPr>
          <p:nvPr/>
        </p:nvSpPr>
        <p:spPr bwMode="auto">
          <a:xfrm>
            <a:off x="2077535" y="1230314"/>
            <a:ext cx="1041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600">
                <a:solidFill>
                  <a:prstClr val="black"/>
                </a:solidFill>
              </a:rPr>
              <a:t>5</a:t>
            </a:r>
          </a:p>
        </p:txBody>
      </p:sp>
      <p:sp>
        <p:nvSpPr>
          <p:cNvPr id="1152026" name="Rectangle 26"/>
          <p:cNvSpPr>
            <a:spLocks noChangeArrowheads="1"/>
          </p:cNvSpPr>
          <p:nvPr/>
        </p:nvSpPr>
        <p:spPr bwMode="auto">
          <a:xfrm flipH="1">
            <a:off x="7662863" y="5589589"/>
            <a:ext cx="482600" cy="280987"/>
          </a:xfrm>
          <a:prstGeom prst="rect">
            <a:avLst/>
          </a:prstGeom>
          <a:solidFill>
            <a:schemeClr val="bg2"/>
          </a:solidFill>
          <a:ln w="12700">
            <a:solidFill>
              <a:schemeClr val="tx1"/>
            </a:solidFill>
            <a:miter lim="800000"/>
            <a:headEnd/>
            <a:tailEnd/>
          </a:ln>
        </p:spPr>
        <p:txBody>
          <a:bodyPr/>
          <a:lstStyle/>
          <a:p>
            <a:endParaRPr lang="en-US">
              <a:solidFill>
                <a:prstClr val="black"/>
              </a:solidFill>
            </a:endParaRPr>
          </a:p>
        </p:txBody>
      </p:sp>
      <p:sp>
        <p:nvSpPr>
          <p:cNvPr id="1152027" name="Rectangle 27"/>
          <p:cNvSpPr>
            <a:spLocks noChangeArrowheads="1"/>
          </p:cNvSpPr>
          <p:nvPr/>
        </p:nvSpPr>
        <p:spPr bwMode="auto">
          <a:xfrm flipH="1">
            <a:off x="9691688" y="5608638"/>
            <a:ext cx="482600" cy="266700"/>
          </a:xfrm>
          <a:prstGeom prst="rect">
            <a:avLst/>
          </a:prstGeom>
          <a:solidFill>
            <a:schemeClr val="bg2"/>
          </a:solidFill>
          <a:ln w="12700">
            <a:solidFill>
              <a:schemeClr val="tx1"/>
            </a:solidFill>
            <a:miter lim="800000"/>
            <a:headEnd/>
            <a:tailEnd/>
          </a:ln>
        </p:spPr>
        <p:txBody>
          <a:bodyPr/>
          <a:lstStyle/>
          <a:p>
            <a:endParaRPr lang="en-US">
              <a:solidFill>
                <a:prstClr val="black"/>
              </a:solidFill>
            </a:endParaRPr>
          </a:p>
        </p:txBody>
      </p:sp>
      <p:sp>
        <p:nvSpPr>
          <p:cNvPr id="1152028" name="Rectangle 28"/>
          <p:cNvSpPr>
            <a:spLocks noChangeArrowheads="1"/>
          </p:cNvSpPr>
          <p:nvPr/>
        </p:nvSpPr>
        <p:spPr bwMode="auto">
          <a:xfrm flipH="1">
            <a:off x="8875713" y="5762626"/>
            <a:ext cx="482600" cy="112713"/>
          </a:xfrm>
          <a:prstGeom prst="rect">
            <a:avLst/>
          </a:prstGeom>
          <a:solidFill>
            <a:schemeClr val="accent2"/>
          </a:solidFill>
          <a:ln w="12700">
            <a:solidFill>
              <a:schemeClr val="tx1"/>
            </a:solidFill>
            <a:miter lim="800000"/>
            <a:headEnd/>
            <a:tailEnd/>
          </a:ln>
        </p:spPr>
        <p:txBody>
          <a:bodyPr/>
          <a:lstStyle/>
          <a:p>
            <a:endParaRPr lang="en-US">
              <a:solidFill>
                <a:prstClr val="black"/>
              </a:solidFill>
            </a:endParaRPr>
          </a:p>
        </p:txBody>
      </p:sp>
      <p:sp>
        <p:nvSpPr>
          <p:cNvPr id="1152029" name="Rectangle 29"/>
          <p:cNvSpPr>
            <a:spLocks noChangeArrowheads="1"/>
          </p:cNvSpPr>
          <p:nvPr/>
        </p:nvSpPr>
        <p:spPr bwMode="auto">
          <a:xfrm flipH="1">
            <a:off x="6842125" y="5426076"/>
            <a:ext cx="482600" cy="449263"/>
          </a:xfrm>
          <a:prstGeom prst="rect">
            <a:avLst/>
          </a:prstGeom>
          <a:solidFill>
            <a:schemeClr val="accent2"/>
          </a:solidFill>
          <a:ln w="12700">
            <a:solidFill>
              <a:schemeClr val="tx1"/>
            </a:solidFill>
            <a:miter lim="800000"/>
            <a:headEnd/>
            <a:tailEnd/>
          </a:ln>
        </p:spPr>
        <p:txBody>
          <a:bodyPr/>
          <a:lstStyle/>
          <a:p>
            <a:endParaRPr lang="en-US">
              <a:solidFill>
                <a:prstClr val="black"/>
              </a:solidFill>
            </a:endParaRPr>
          </a:p>
        </p:txBody>
      </p:sp>
      <p:sp>
        <p:nvSpPr>
          <p:cNvPr id="1152030" name="Text Box 30"/>
          <p:cNvSpPr txBox="1">
            <a:spLocks noChangeArrowheads="1"/>
          </p:cNvSpPr>
          <p:nvPr/>
        </p:nvSpPr>
        <p:spPr bwMode="auto">
          <a:xfrm flipH="1">
            <a:off x="6705601" y="5481638"/>
            <a:ext cx="784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GB" altLang="en-US" sz="1600" b="1">
                <a:solidFill>
                  <a:srgbClr val="FFFF00"/>
                </a:solidFill>
              </a:rPr>
              <a:t>0.5%</a:t>
            </a:r>
            <a:endParaRPr lang="en-US" altLang="en-US" sz="1600" b="1">
              <a:solidFill>
                <a:srgbClr val="FFFF00"/>
              </a:solidFill>
            </a:endParaRPr>
          </a:p>
        </p:txBody>
      </p:sp>
      <p:sp>
        <p:nvSpPr>
          <p:cNvPr id="1152031" name="Text Box 31"/>
          <p:cNvSpPr txBox="1">
            <a:spLocks noChangeArrowheads="1"/>
          </p:cNvSpPr>
          <p:nvPr/>
        </p:nvSpPr>
        <p:spPr bwMode="auto">
          <a:xfrm flipH="1">
            <a:off x="7516814" y="5548313"/>
            <a:ext cx="769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GB" altLang="en-US" sz="1600" b="1">
                <a:solidFill>
                  <a:srgbClr val="FFFF00"/>
                </a:solidFill>
              </a:rPr>
              <a:t>0.3%</a:t>
            </a:r>
            <a:endParaRPr lang="en-US" altLang="en-US" sz="1600" b="1">
              <a:solidFill>
                <a:srgbClr val="FFFF00"/>
              </a:solidFill>
            </a:endParaRPr>
          </a:p>
        </p:txBody>
      </p:sp>
      <p:sp>
        <p:nvSpPr>
          <p:cNvPr id="1152032" name="Text Box 32"/>
          <p:cNvSpPr txBox="1">
            <a:spLocks noChangeArrowheads="1"/>
          </p:cNvSpPr>
          <p:nvPr/>
        </p:nvSpPr>
        <p:spPr bwMode="auto">
          <a:xfrm flipH="1">
            <a:off x="8764588" y="5481638"/>
            <a:ext cx="785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GB" altLang="en-US" sz="1600" b="1">
                <a:solidFill>
                  <a:srgbClr val="FFFF00"/>
                </a:solidFill>
              </a:rPr>
              <a:t>0.1%</a:t>
            </a:r>
            <a:endParaRPr lang="en-US" altLang="en-US" sz="1600" b="1">
              <a:solidFill>
                <a:srgbClr val="FFFF00"/>
              </a:solidFill>
            </a:endParaRPr>
          </a:p>
        </p:txBody>
      </p:sp>
      <p:sp>
        <p:nvSpPr>
          <p:cNvPr id="1152033" name="Text Box 33"/>
          <p:cNvSpPr txBox="1">
            <a:spLocks noChangeArrowheads="1"/>
          </p:cNvSpPr>
          <p:nvPr/>
        </p:nvSpPr>
        <p:spPr bwMode="auto">
          <a:xfrm flipH="1">
            <a:off x="9553575" y="5548313"/>
            <a:ext cx="782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GB" altLang="en-US" sz="1600" b="1">
                <a:solidFill>
                  <a:srgbClr val="FFFF00"/>
                </a:solidFill>
              </a:rPr>
              <a:t>0.3%</a:t>
            </a:r>
            <a:endParaRPr lang="en-US" altLang="en-US" sz="1600" b="1">
              <a:solidFill>
                <a:srgbClr val="FFFF00"/>
              </a:solidFill>
            </a:endParaRPr>
          </a:p>
        </p:txBody>
      </p:sp>
      <p:sp>
        <p:nvSpPr>
          <p:cNvPr id="1152034" name="Rectangle 34"/>
          <p:cNvSpPr>
            <a:spLocks noChangeArrowheads="1"/>
          </p:cNvSpPr>
          <p:nvPr/>
        </p:nvSpPr>
        <p:spPr bwMode="auto">
          <a:xfrm>
            <a:off x="6218238" y="4476751"/>
            <a:ext cx="258445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Clr>
                <a:srgbClr val="FF0000"/>
              </a:buClr>
              <a:buSzPct val="120000"/>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rgbClr val="FF0000"/>
              </a:buClr>
              <a:buSzPct val="90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rgbClr val="FF0000"/>
              </a:buClr>
              <a:buSzPct val="90000"/>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FF0000"/>
              </a:buClr>
              <a:buSzPct val="90000"/>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FF0000"/>
              </a:buClr>
              <a:buSzPct val="90000"/>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FF0000"/>
              </a:buClr>
              <a:buSzPct val="90000"/>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FF0000"/>
              </a:buClr>
              <a:buSzPct val="90000"/>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ctr">
              <a:buFont typeface="Wingdings" panose="05000000000000000000" pitchFamily="2" charset="2"/>
              <a:buNone/>
            </a:pPr>
            <a:r>
              <a:rPr lang="en-GB" altLang="en-US" sz="2400" b="1">
                <a:solidFill>
                  <a:srgbClr val="FFFF00"/>
                </a:solidFill>
              </a:rPr>
              <a:t>Symptomatic VTE</a:t>
            </a:r>
            <a:endParaRPr lang="en-US" altLang="en-US" sz="2400" b="1">
              <a:solidFill>
                <a:srgbClr val="FFFF00"/>
              </a:solidFill>
            </a:endParaRPr>
          </a:p>
        </p:txBody>
      </p:sp>
      <p:sp>
        <p:nvSpPr>
          <p:cNvPr id="1152035" name="Text Box 35"/>
          <p:cNvSpPr txBox="1">
            <a:spLocks noChangeArrowheads="1"/>
          </p:cNvSpPr>
          <p:nvPr/>
        </p:nvSpPr>
        <p:spPr bwMode="auto">
          <a:xfrm>
            <a:off x="3113089" y="2130425"/>
            <a:ext cx="12017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GB" altLang="en-US" sz="1600" b="1">
                <a:solidFill>
                  <a:prstClr val="black"/>
                </a:solidFill>
              </a:rPr>
              <a:t>RRR 70%</a:t>
            </a:r>
            <a:endParaRPr lang="en-US" altLang="en-US" sz="1600" b="1">
              <a:solidFill>
                <a:prstClr val="black"/>
              </a:solidFill>
            </a:endParaRPr>
          </a:p>
        </p:txBody>
      </p:sp>
      <p:sp>
        <p:nvSpPr>
          <p:cNvPr id="1152036" name="Rectangle 36"/>
          <p:cNvSpPr>
            <a:spLocks noChangeArrowheads="1"/>
          </p:cNvSpPr>
          <p:nvPr/>
        </p:nvSpPr>
        <p:spPr bwMode="auto">
          <a:xfrm flipH="1">
            <a:off x="5641976" y="5700714"/>
            <a:ext cx="481013" cy="174625"/>
          </a:xfrm>
          <a:prstGeom prst="rect">
            <a:avLst/>
          </a:prstGeom>
          <a:solidFill>
            <a:schemeClr val="bg2"/>
          </a:solidFill>
          <a:ln w="12700">
            <a:solidFill>
              <a:schemeClr val="tx1"/>
            </a:solidFill>
            <a:miter lim="800000"/>
            <a:headEnd/>
            <a:tailEnd/>
          </a:ln>
        </p:spPr>
        <p:txBody>
          <a:bodyPr/>
          <a:lstStyle/>
          <a:p>
            <a:endParaRPr lang="en-US">
              <a:solidFill>
                <a:prstClr val="black"/>
              </a:solidFill>
            </a:endParaRPr>
          </a:p>
        </p:txBody>
      </p:sp>
      <p:sp>
        <p:nvSpPr>
          <p:cNvPr id="1152037" name="Freeform 37"/>
          <p:cNvSpPr>
            <a:spLocks/>
          </p:cNvSpPr>
          <p:nvPr/>
        </p:nvSpPr>
        <p:spPr bwMode="auto">
          <a:xfrm flipH="1" flipV="1">
            <a:off x="5641976" y="5700714"/>
            <a:ext cx="481013" cy="174625"/>
          </a:xfrm>
          <a:custGeom>
            <a:avLst/>
            <a:gdLst>
              <a:gd name="T0" fmla="*/ 444 w 444"/>
              <a:gd name="T1" fmla="*/ 0 h 135"/>
              <a:gd name="T2" fmla="*/ 444 w 444"/>
              <a:gd name="T3" fmla="*/ 135 h 135"/>
              <a:gd name="T4" fmla="*/ 0 w 444"/>
              <a:gd name="T5" fmla="*/ 135 h 135"/>
              <a:gd name="T6" fmla="*/ 0 w 444"/>
              <a:gd name="T7" fmla="*/ 0 h 135"/>
            </a:gdLst>
            <a:ahLst/>
            <a:cxnLst>
              <a:cxn ang="0">
                <a:pos x="T0" y="T1"/>
              </a:cxn>
              <a:cxn ang="0">
                <a:pos x="T2" y="T3"/>
              </a:cxn>
              <a:cxn ang="0">
                <a:pos x="T4" y="T5"/>
              </a:cxn>
              <a:cxn ang="0">
                <a:pos x="T6" y="T7"/>
              </a:cxn>
            </a:cxnLst>
            <a:rect l="0" t="0" r="r" b="b"/>
            <a:pathLst>
              <a:path w="444" h="135">
                <a:moveTo>
                  <a:pt x="444" y="0"/>
                </a:moveTo>
                <a:lnTo>
                  <a:pt x="444" y="135"/>
                </a:lnTo>
                <a:lnTo>
                  <a:pt x="0" y="135"/>
                </a:lnTo>
                <a:lnTo>
                  <a:pt x="0" y="0"/>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1152038" name="Rectangle 38"/>
          <p:cNvSpPr>
            <a:spLocks noChangeArrowheads="1"/>
          </p:cNvSpPr>
          <p:nvPr/>
        </p:nvSpPr>
        <p:spPr bwMode="auto">
          <a:xfrm flipH="1">
            <a:off x="4821238" y="4064000"/>
            <a:ext cx="482600" cy="1811338"/>
          </a:xfrm>
          <a:prstGeom prst="rect">
            <a:avLst/>
          </a:prstGeom>
          <a:solidFill>
            <a:schemeClr val="accent2"/>
          </a:solidFill>
          <a:ln w="12700">
            <a:solidFill>
              <a:schemeClr val="tx1"/>
            </a:solidFill>
            <a:miter lim="800000"/>
            <a:headEnd/>
            <a:tailEnd/>
          </a:ln>
        </p:spPr>
        <p:txBody>
          <a:bodyPr/>
          <a:lstStyle/>
          <a:p>
            <a:endParaRPr lang="en-US">
              <a:solidFill>
                <a:prstClr val="black"/>
              </a:solidFill>
            </a:endParaRPr>
          </a:p>
        </p:txBody>
      </p:sp>
      <p:sp>
        <p:nvSpPr>
          <p:cNvPr id="1152039" name="Freeform 39"/>
          <p:cNvSpPr>
            <a:spLocks/>
          </p:cNvSpPr>
          <p:nvPr/>
        </p:nvSpPr>
        <p:spPr bwMode="auto">
          <a:xfrm flipH="1" flipV="1">
            <a:off x="4821238" y="4064000"/>
            <a:ext cx="482600" cy="1811338"/>
          </a:xfrm>
          <a:custGeom>
            <a:avLst/>
            <a:gdLst>
              <a:gd name="T0" fmla="*/ 444 w 444"/>
              <a:gd name="T1" fmla="*/ 0 h 1395"/>
              <a:gd name="T2" fmla="*/ 444 w 444"/>
              <a:gd name="T3" fmla="*/ 1395 h 1395"/>
              <a:gd name="T4" fmla="*/ 0 w 444"/>
              <a:gd name="T5" fmla="*/ 1395 h 1395"/>
              <a:gd name="T6" fmla="*/ 0 w 444"/>
              <a:gd name="T7" fmla="*/ 0 h 1395"/>
            </a:gdLst>
            <a:ahLst/>
            <a:cxnLst>
              <a:cxn ang="0">
                <a:pos x="T0" y="T1"/>
              </a:cxn>
              <a:cxn ang="0">
                <a:pos x="T2" y="T3"/>
              </a:cxn>
              <a:cxn ang="0">
                <a:pos x="T4" y="T5"/>
              </a:cxn>
              <a:cxn ang="0">
                <a:pos x="T6" y="T7"/>
              </a:cxn>
            </a:cxnLst>
            <a:rect l="0" t="0" r="r" b="b"/>
            <a:pathLst>
              <a:path w="444" h="1395">
                <a:moveTo>
                  <a:pt x="444" y="0"/>
                </a:moveTo>
                <a:lnTo>
                  <a:pt x="444" y="1395"/>
                </a:lnTo>
                <a:lnTo>
                  <a:pt x="0" y="1395"/>
                </a:lnTo>
                <a:lnTo>
                  <a:pt x="0" y="0"/>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1152040" name="Text Box 40"/>
          <p:cNvSpPr txBox="1">
            <a:spLocks noChangeArrowheads="1"/>
          </p:cNvSpPr>
          <p:nvPr/>
        </p:nvSpPr>
        <p:spPr bwMode="auto">
          <a:xfrm flipH="1">
            <a:off x="4675189" y="5481638"/>
            <a:ext cx="784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GB" altLang="en-US" sz="1600" b="1">
                <a:solidFill>
                  <a:srgbClr val="FFFF00"/>
                </a:solidFill>
              </a:rPr>
              <a:t>2.0%</a:t>
            </a:r>
            <a:endParaRPr lang="en-US" altLang="en-US" sz="1600" b="1">
              <a:solidFill>
                <a:srgbClr val="FFFF00"/>
              </a:solidFill>
            </a:endParaRPr>
          </a:p>
        </p:txBody>
      </p:sp>
      <p:sp>
        <p:nvSpPr>
          <p:cNvPr id="1152041" name="Text Box 41"/>
          <p:cNvSpPr txBox="1">
            <a:spLocks noChangeArrowheads="1"/>
          </p:cNvSpPr>
          <p:nvPr/>
        </p:nvSpPr>
        <p:spPr bwMode="auto">
          <a:xfrm flipH="1">
            <a:off x="5486400" y="5424488"/>
            <a:ext cx="7826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GB" altLang="en-US" sz="1600" b="1">
                <a:solidFill>
                  <a:srgbClr val="FFFF00"/>
                </a:solidFill>
              </a:rPr>
              <a:t>0.2%</a:t>
            </a:r>
            <a:endParaRPr lang="en-US" altLang="en-US" sz="1600" b="1">
              <a:solidFill>
                <a:srgbClr val="FFFF00"/>
              </a:solidFill>
            </a:endParaRPr>
          </a:p>
        </p:txBody>
      </p:sp>
      <p:sp>
        <p:nvSpPr>
          <p:cNvPr id="1152042" name="Rectangle 42"/>
          <p:cNvSpPr>
            <a:spLocks noChangeArrowheads="1"/>
          </p:cNvSpPr>
          <p:nvPr/>
        </p:nvSpPr>
        <p:spPr bwMode="auto">
          <a:xfrm>
            <a:off x="4275138" y="3355976"/>
            <a:ext cx="258445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Clr>
                <a:srgbClr val="FF0000"/>
              </a:buClr>
              <a:buSzPct val="120000"/>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rgbClr val="FF0000"/>
              </a:buClr>
              <a:buSzPct val="90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rgbClr val="FF0000"/>
              </a:buClr>
              <a:buSzPct val="90000"/>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FF0000"/>
              </a:buClr>
              <a:buSzPct val="90000"/>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FF0000"/>
              </a:buClr>
              <a:buSzPct val="90000"/>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FF0000"/>
              </a:buClr>
              <a:buSzPct val="90000"/>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FF0000"/>
              </a:buClr>
              <a:buSzPct val="90000"/>
              <a:buFont typeface="Wingdings" panose="05000000000000000000" pitchFamily="2" charset="2"/>
              <a:buChar char="§"/>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ctr">
              <a:buFont typeface="Wingdings" panose="05000000000000000000" pitchFamily="2" charset="2"/>
              <a:buNone/>
            </a:pPr>
            <a:r>
              <a:rPr lang="en-GB" altLang="en-US" sz="2400" b="1">
                <a:solidFill>
                  <a:srgbClr val="FFFF00"/>
                </a:solidFill>
              </a:rPr>
              <a:t>Major VTE</a:t>
            </a:r>
            <a:endParaRPr lang="en-US" altLang="en-US" sz="2400" b="1">
              <a:solidFill>
                <a:srgbClr val="FFFF00"/>
              </a:solidFill>
            </a:endParaRPr>
          </a:p>
        </p:txBody>
      </p:sp>
      <p:sp>
        <p:nvSpPr>
          <p:cNvPr id="1152043" name="Text Box 43"/>
          <p:cNvSpPr txBox="1">
            <a:spLocks noChangeArrowheads="1"/>
          </p:cNvSpPr>
          <p:nvPr/>
        </p:nvSpPr>
        <p:spPr bwMode="auto">
          <a:xfrm>
            <a:off x="4992689" y="3700463"/>
            <a:ext cx="1811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GB" altLang="en-US" sz="1600" b="1">
                <a:solidFill>
                  <a:prstClr val="black"/>
                </a:solidFill>
              </a:rPr>
              <a:t>RRR 88%</a:t>
            </a:r>
            <a:endParaRPr lang="en-US" altLang="en-US" sz="1600" b="1">
              <a:solidFill>
                <a:prstClr val="black"/>
              </a:solidFill>
            </a:endParaRPr>
          </a:p>
        </p:txBody>
      </p:sp>
      <p:sp>
        <p:nvSpPr>
          <p:cNvPr id="1152044" name="Rectangle 44"/>
          <p:cNvSpPr>
            <a:spLocks noChangeArrowheads="1"/>
          </p:cNvSpPr>
          <p:nvPr/>
        </p:nvSpPr>
        <p:spPr bwMode="auto">
          <a:xfrm>
            <a:off x="2695575" y="2516188"/>
            <a:ext cx="482600" cy="3359150"/>
          </a:xfrm>
          <a:prstGeom prst="rect">
            <a:avLst/>
          </a:prstGeom>
          <a:solidFill>
            <a:schemeClr val="accent2"/>
          </a:solidFill>
          <a:ln w="12700">
            <a:solidFill>
              <a:schemeClr val="tx1"/>
            </a:solidFill>
            <a:miter lim="800000"/>
            <a:headEnd/>
            <a:tailEnd/>
          </a:ln>
        </p:spPr>
        <p:txBody>
          <a:bodyPr/>
          <a:lstStyle/>
          <a:p>
            <a:endParaRPr lang="en-US">
              <a:solidFill>
                <a:prstClr val="black"/>
              </a:solidFill>
            </a:endParaRPr>
          </a:p>
        </p:txBody>
      </p:sp>
      <p:sp>
        <p:nvSpPr>
          <p:cNvPr id="1152045" name="Freeform 45"/>
          <p:cNvSpPr>
            <a:spLocks/>
          </p:cNvSpPr>
          <p:nvPr/>
        </p:nvSpPr>
        <p:spPr bwMode="auto">
          <a:xfrm flipV="1">
            <a:off x="2695575" y="2516188"/>
            <a:ext cx="482600" cy="3359150"/>
          </a:xfrm>
          <a:custGeom>
            <a:avLst/>
            <a:gdLst>
              <a:gd name="T0" fmla="*/ 445 w 445"/>
              <a:gd name="T1" fmla="*/ 0 h 2585"/>
              <a:gd name="T2" fmla="*/ 445 w 445"/>
              <a:gd name="T3" fmla="*/ 2585 h 2585"/>
              <a:gd name="T4" fmla="*/ 0 w 445"/>
              <a:gd name="T5" fmla="*/ 2585 h 2585"/>
              <a:gd name="T6" fmla="*/ 0 w 445"/>
              <a:gd name="T7" fmla="*/ 0 h 2585"/>
            </a:gdLst>
            <a:ahLst/>
            <a:cxnLst>
              <a:cxn ang="0">
                <a:pos x="T0" y="T1"/>
              </a:cxn>
              <a:cxn ang="0">
                <a:pos x="T2" y="T3"/>
              </a:cxn>
              <a:cxn ang="0">
                <a:pos x="T4" y="T5"/>
              </a:cxn>
              <a:cxn ang="0">
                <a:pos x="T6" y="T7"/>
              </a:cxn>
            </a:cxnLst>
            <a:rect l="0" t="0" r="r" b="b"/>
            <a:pathLst>
              <a:path w="445" h="2585">
                <a:moveTo>
                  <a:pt x="445" y="0"/>
                </a:moveTo>
                <a:lnTo>
                  <a:pt x="445" y="2585"/>
                </a:lnTo>
                <a:lnTo>
                  <a:pt x="0" y="2585"/>
                </a:lnTo>
                <a:lnTo>
                  <a:pt x="0" y="0"/>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1152046" name="Rectangle 46"/>
          <p:cNvSpPr>
            <a:spLocks noChangeArrowheads="1"/>
          </p:cNvSpPr>
          <p:nvPr/>
        </p:nvSpPr>
        <p:spPr bwMode="auto">
          <a:xfrm>
            <a:off x="3503613" y="4876801"/>
            <a:ext cx="481012" cy="993775"/>
          </a:xfrm>
          <a:prstGeom prst="rect">
            <a:avLst/>
          </a:prstGeom>
          <a:solidFill>
            <a:schemeClr val="bg2"/>
          </a:solidFill>
          <a:ln w="12700">
            <a:solidFill>
              <a:schemeClr val="tx1"/>
            </a:solidFill>
            <a:miter lim="800000"/>
            <a:headEnd/>
            <a:tailEnd/>
          </a:ln>
        </p:spPr>
        <p:txBody>
          <a:bodyPr/>
          <a:lstStyle/>
          <a:p>
            <a:endParaRPr lang="en-US">
              <a:solidFill>
                <a:prstClr val="black"/>
              </a:solidFill>
            </a:endParaRPr>
          </a:p>
        </p:txBody>
      </p:sp>
      <p:sp>
        <p:nvSpPr>
          <p:cNvPr id="1152047" name="Freeform 47"/>
          <p:cNvSpPr>
            <a:spLocks/>
          </p:cNvSpPr>
          <p:nvPr/>
        </p:nvSpPr>
        <p:spPr bwMode="auto">
          <a:xfrm flipV="1">
            <a:off x="3503613" y="4876801"/>
            <a:ext cx="481012" cy="993775"/>
          </a:xfrm>
          <a:custGeom>
            <a:avLst/>
            <a:gdLst>
              <a:gd name="T0" fmla="*/ 444 w 444"/>
              <a:gd name="T1" fmla="*/ 0 h 765"/>
              <a:gd name="T2" fmla="*/ 444 w 444"/>
              <a:gd name="T3" fmla="*/ 765 h 765"/>
              <a:gd name="T4" fmla="*/ 0 w 444"/>
              <a:gd name="T5" fmla="*/ 765 h 765"/>
              <a:gd name="T6" fmla="*/ 0 w 444"/>
              <a:gd name="T7" fmla="*/ 0 h 765"/>
            </a:gdLst>
            <a:ahLst/>
            <a:cxnLst>
              <a:cxn ang="0">
                <a:pos x="T0" y="T1"/>
              </a:cxn>
              <a:cxn ang="0">
                <a:pos x="T2" y="T3"/>
              </a:cxn>
              <a:cxn ang="0">
                <a:pos x="T4" y="T5"/>
              </a:cxn>
              <a:cxn ang="0">
                <a:pos x="T6" y="T7"/>
              </a:cxn>
            </a:cxnLst>
            <a:rect l="0" t="0" r="r" b="b"/>
            <a:pathLst>
              <a:path w="444" h="765">
                <a:moveTo>
                  <a:pt x="444" y="0"/>
                </a:moveTo>
                <a:lnTo>
                  <a:pt x="444" y="765"/>
                </a:lnTo>
                <a:lnTo>
                  <a:pt x="0" y="765"/>
                </a:lnTo>
                <a:lnTo>
                  <a:pt x="0" y="0"/>
                </a:lnTo>
              </a:path>
            </a:pathLst>
          </a:custGeom>
          <a:noFill/>
          <a:ln w="1905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1152048" name="Text Box 48"/>
          <p:cNvSpPr txBox="1">
            <a:spLocks noChangeArrowheads="1"/>
          </p:cNvSpPr>
          <p:nvPr/>
        </p:nvSpPr>
        <p:spPr bwMode="auto">
          <a:xfrm flipH="1">
            <a:off x="3362325" y="5481638"/>
            <a:ext cx="781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GB" altLang="en-US" sz="1600" b="1">
                <a:solidFill>
                  <a:srgbClr val="FFFF00"/>
                </a:solidFill>
              </a:rPr>
              <a:t>1.1%</a:t>
            </a:r>
            <a:endParaRPr lang="en-US" altLang="en-US" sz="1600" b="1">
              <a:solidFill>
                <a:srgbClr val="FFFF00"/>
              </a:solidFill>
            </a:endParaRPr>
          </a:p>
        </p:txBody>
      </p:sp>
      <p:sp>
        <p:nvSpPr>
          <p:cNvPr id="1152049" name="Text Box 49"/>
          <p:cNvSpPr txBox="1">
            <a:spLocks noChangeArrowheads="1"/>
          </p:cNvSpPr>
          <p:nvPr/>
        </p:nvSpPr>
        <p:spPr bwMode="auto">
          <a:xfrm flipH="1">
            <a:off x="2559050" y="5481638"/>
            <a:ext cx="781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GB" altLang="en-US" sz="1600" b="1">
                <a:solidFill>
                  <a:srgbClr val="FFFF00"/>
                </a:solidFill>
              </a:rPr>
              <a:t>3.7%</a:t>
            </a:r>
            <a:endParaRPr lang="en-US" altLang="en-US" sz="1600" b="1">
              <a:solidFill>
                <a:srgbClr val="FFFF00"/>
              </a:solidFill>
            </a:endParaRPr>
          </a:p>
        </p:txBody>
      </p:sp>
      <p:grpSp>
        <p:nvGrpSpPr>
          <p:cNvPr id="1152050" name="Group 50"/>
          <p:cNvGrpSpPr>
            <a:grpSpLocks/>
          </p:cNvGrpSpPr>
          <p:nvPr/>
        </p:nvGrpSpPr>
        <p:grpSpPr bwMode="auto">
          <a:xfrm>
            <a:off x="3586164" y="2513014"/>
            <a:ext cx="261937" cy="2346325"/>
            <a:chOff x="1125" y="1583"/>
            <a:chExt cx="165" cy="1478"/>
          </a:xfrm>
        </p:grpSpPr>
        <p:sp>
          <p:nvSpPr>
            <p:cNvPr id="1152051" name="Rectangle 51"/>
            <p:cNvSpPr>
              <a:spLocks noChangeArrowheads="1"/>
            </p:cNvSpPr>
            <p:nvPr/>
          </p:nvSpPr>
          <p:spPr bwMode="auto">
            <a:xfrm>
              <a:off x="1167" y="1583"/>
              <a:ext cx="82" cy="1383"/>
            </a:xfrm>
            <a:prstGeom prst="rect">
              <a:avLst/>
            </a:prstGeom>
            <a:solidFill>
              <a:srgbClr val="FFFF00"/>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prstClr val="black"/>
                </a:solidFill>
              </a:endParaRPr>
            </a:p>
          </p:txBody>
        </p:sp>
        <p:sp>
          <p:nvSpPr>
            <p:cNvPr id="1152052" name="AutoShape 52"/>
            <p:cNvSpPr>
              <a:spLocks noChangeArrowheads="1"/>
            </p:cNvSpPr>
            <p:nvPr/>
          </p:nvSpPr>
          <p:spPr bwMode="auto">
            <a:xfrm flipV="1">
              <a:off x="1125" y="2913"/>
              <a:ext cx="165" cy="148"/>
            </a:xfrm>
            <a:prstGeom prst="triangle">
              <a:avLst>
                <a:gd name="adj" fmla="val 50000"/>
              </a:avLst>
            </a:prstGeom>
            <a:solidFill>
              <a:srgbClr val="FFFF00"/>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prstClr val="black"/>
                </a:solidFill>
              </a:endParaRPr>
            </a:p>
          </p:txBody>
        </p:sp>
      </p:grpSp>
      <p:sp>
        <p:nvSpPr>
          <p:cNvPr id="1152053" name="Rectangle 53"/>
          <p:cNvSpPr>
            <a:spLocks noChangeArrowheads="1"/>
          </p:cNvSpPr>
          <p:nvPr/>
        </p:nvSpPr>
        <p:spPr bwMode="auto">
          <a:xfrm>
            <a:off x="5834064" y="4068764"/>
            <a:ext cx="130175" cy="1165225"/>
          </a:xfrm>
          <a:prstGeom prst="rect">
            <a:avLst/>
          </a:prstGeom>
          <a:solidFill>
            <a:srgbClr val="FFFF00"/>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prstClr val="black"/>
              </a:solidFill>
            </a:endParaRPr>
          </a:p>
        </p:txBody>
      </p:sp>
      <p:sp>
        <p:nvSpPr>
          <p:cNvPr id="1152054" name="AutoShape 54"/>
          <p:cNvSpPr>
            <a:spLocks noChangeArrowheads="1"/>
          </p:cNvSpPr>
          <p:nvPr/>
        </p:nvSpPr>
        <p:spPr bwMode="auto">
          <a:xfrm flipV="1">
            <a:off x="5767389" y="5221288"/>
            <a:ext cx="261937" cy="220662"/>
          </a:xfrm>
          <a:prstGeom prst="triangle">
            <a:avLst>
              <a:gd name="adj" fmla="val 50000"/>
            </a:avLst>
          </a:prstGeom>
          <a:solidFill>
            <a:srgbClr val="FFFF00"/>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prstClr val="black"/>
              </a:solidFill>
            </a:endParaRPr>
          </a:p>
        </p:txBody>
      </p:sp>
      <p:sp>
        <p:nvSpPr>
          <p:cNvPr id="1152055" name="Line 55"/>
          <p:cNvSpPr>
            <a:spLocks noChangeShapeType="1"/>
          </p:cNvSpPr>
          <p:nvPr/>
        </p:nvSpPr>
        <p:spPr bwMode="auto">
          <a:xfrm>
            <a:off x="4381500" y="5810251"/>
            <a:ext cx="0" cy="1428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1152056" name="Line 56"/>
          <p:cNvSpPr>
            <a:spLocks noChangeShapeType="1"/>
          </p:cNvSpPr>
          <p:nvPr/>
        </p:nvSpPr>
        <p:spPr bwMode="auto">
          <a:xfrm>
            <a:off x="6516688" y="5811839"/>
            <a:ext cx="0" cy="1428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
        <p:nvSpPr>
          <p:cNvPr id="1152057" name="Line 57"/>
          <p:cNvSpPr>
            <a:spLocks noChangeShapeType="1"/>
          </p:cNvSpPr>
          <p:nvPr/>
        </p:nvSpPr>
        <p:spPr bwMode="auto">
          <a:xfrm>
            <a:off x="8528050" y="5813426"/>
            <a:ext cx="0" cy="1428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endParaRPr>
          </a:p>
        </p:txBody>
      </p:sp>
    </p:spTree>
    <p:extLst>
      <p:ext uri="{BB962C8B-B14F-4D97-AF65-F5344CB8AC3E}">
        <p14:creationId xmlns:p14="http://schemas.microsoft.com/office/powerpoint/2010/main" val="3202562237"/>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Conclusions</a:t>
            </a:r>
            <a:br>
              <a:rPr lang="en-US" b="1" dirty="0"/>
            </a:br>
            <a:r>
              <a:rPr lang="en-US" b="1" dirty="0" smtClean="0"/>
              <a:t>RECORD 1 Trial</a:t>
            </a:r>
            <a:endParaRPr lang="en-US" dirty="0"/>
          </a:p>
        </p:txBody>
      </p:sp>
      <p:sp>
        <p:nvSpPr>
          <p:cNvPr id="3" name="Content Placeholder 2"/>
          <p:cNvSpPr>
            <a:spLocks noGrp="1"/>
          </p:cNvSpPr>
          <p:nvPr>
            <p:ph idx="1"/>
          </p:nvPr>
        </p:nvSpPr>
        <p:spPr/>
        <p:txBody>
          <a:bodyPr>
            <a:normAutofit/>
          </a:bodyPr>
          <a:lstStyle/>
          <a:p>
            <a:r>
              <a:rPr lang="en-US" sz="3200" b="1" dirty="0" smtClean="0">
                <a:solidFill>
                  <a:srgbClr val="0070C0"/>
                </a:solidFill>
              </a:rPr>
              <a:t>A </a:t>
            </a:r>
            <a:r>
              <a:rPr lang="en-US" sz="3200" b="1" dirty="0">
                <a:solidFill>
                  <a:srgbClr val="0070C0"/>
                </a:solidFill>
              </a:rPr>
              <a:t>once-daily, </a:t>
            </a:r>
            <a:r>
              <a:rPr lang="en-US" sz="3200" b="1" dirty="0">
                <a:solidFill>
                  <a:srgbClr val="7030A0"/>
                </a:solidFill>
              </a:rPr>
              <a:t>10-mg oral dose of rivaroxaban </a:t>
            </a:r>
            <a:r>
              <a:rPr lang="en-US" sz="3200" b="1" dirty="0">
                <a:solidFill>
                  <a:srgbClr val="0070C0"/>
                </a:solidFill>
              </a:rPr>
              <a:t>was </a:t>
            </a:r>
            <a:r>
              <a:rPr lang="en-US" sz="3200" b="1" dirty="0">
                <a:solidFill>
                  <a:srgbClr val="FF0000"/>
                </a:solidFill>
              </a:rPr>
              <a:t>significantly more effective </a:t>
            </a:r>
            <a:r>
              <a:rPr lang="en-US" sz="3200" b="1" dirty="0">
                <a:solidFill>
                  <a:srgbClr val="0070C0"/>
                </a:solidFill>
              </a:rPr>
              <a:t>for </a:t>
            </a:r>
            <a:r>
              <a:rPr lang="en-US" sz="3200" b="1" dirty="0" smtClean="0">
                <a:solidFill>
                  <a:srgbClr val="0070C0"/>
                </a:solidFill>
              </a:rPr>
              <a:t>extended </a:t>
            </a:r>
            <a:r>
              <a:rPr lang="en-US" sz="3200" b="1" dirty="0" err="1" smtClean="0">
                <a:solidFill>
                  <a:srgbClr val="0070C0"/>
                </a:solidFill>
              </a:rPr>
              <a:t>thromboprophylaxis</a:t>
            </a:r>
            <a:r>
              <a:rPr lang="en-US" sz="3200" b="1" dirty="0" smtClean="0">
                <a:solidFill>
                  <a:srgbClr val="0070C0"/>
                </a:solidFill>
              </a:rPr>
              <a:t> </a:t>
            </a:r>
            <a:r>
              <a:rPr lang="en-US" sz="3200" b="1" dirty="0">
                <a:solidFill>
                  <a:srgbClr val="0070C0"/>
                </a:solidFill>
              </a:rPr>
              <a:t>than </a:t>
            </a:r>
            <a:r>
              <a:rPr lang="en-US" sz="3200" b="1" i="1" dirty="0">
                <a:solidFill>
                  <a:srgbClr val="0070C0"/>
                </a:solidFill>
              </a:rPr>
              <a:t>a once-daily, 40-mg subcutaneous dose of </a:t>
            </a:r>
            <a:r>
              <a:rPr lang="en-US" sz="3200" b="1" i="1" dirty="0" smtClean="0">
                <a:solidFill>
                  <a:srgbClr val="0070C0"/>
                </a:solidFill>
              </a:rPr>
              <a:t>enoxaparin </a:t>
            </a:r>
            <a:r>
              <a:rPr lang="en-US" sz="3200" b="1" dirty="0" smtClean="0">
                <a:solidFill>
                  <a:srgbClr val="0070C0"/>
                </a:solidFill>
              </a:rPr>
              <a:t>in </a:t>
            </a:r>
            <a:r>
              <a:rPr lang="en-US" sz="3200" b="1" dirty="0">
                <a:solidFill>
                  <a:srgbClr val="0070C0"/>
                </a:solidFill>
              </a:rPr>
              <a:t>patients undergoing elective total hip arthroplasty. </a:t>
            </a:r>
            <a:endParaRPr lang="en-US" sz="3200" b="1" dirty="0" smtClean="0">
              <a:solidFill>
                <a:srgbClr val="0070C0"/>
              </a:solidFill>
            </a:endParaRPr>
          </a:p>
          <a:p>
            <a:r>
              <a:rPr lang="en-US" sz="3200" b="1" dirty="0" smtClean="0">
                <a:solidFill>
                  <a:srgbClr val="0070C0"/>
                </a:solidFill>
              </a:rPr>
              <a:t>The </a:t>
            </a:r>
            <a:r>
              <a:rPr lang="en-US" sz="3200" b="1" dirty="0">
                <a:solidFill>
                  <a:srgbClr val="0070C0"/>
                </a:solidFill>
              </a:rPr>
              <a:t>two drugs had </a:t>
            </a:r>
            <a:r>
              <a:rPr lang="en-US" sz="3200" b="1" dirty="0" smtClean="0">
                <a:solidFill>
                  <a:srgbClr val="0070C0"/>
                </a:solidFill>
              </a:rPr>
              <a:t>similar safety </a:t>
            </a:r>
            <a:r>
              <a:rPr lang="en-US" sz="3200" b="1" dirty="0">
                <a:solidFill>
                  <a:srgbClr val="0070C0"/>
                </a:solidFill>
              </a:rPr>
              <a:t>profiles</a:t>
            </a:r>
          </a:p>
        </p:txBody>
      </p:sp>
    </p:spTree>
    <p:extLst>
      <p:ext uri="{BB962C8B-B14F-4D97-AF65-F5344CB8AC3E}">
        <p14:creationId xmlns:p14="http://schemas.microsoft.com/office/powerpoint/2010/main" val="240046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0913" y="407589"/>
            <a:ext cx="10560675" cy="5259358"/>
          </a:xfrm>
          <a:prstGeom prst="rect">
            <a:avLst/>
          </a:prstGeom>
        </p:spPr>
      </p:pic>
      <p:sp>
        <p:nvSpPr>
          <p:cNvPr id="5" name="TextBox 4"/>
          <p:cNvSpPr txBox="1"/>
          <p:nvPr/>
        </p:nvSpPr>
        <p:spPr>
          <a:xfrm>
            <a:off x="3393582" y="5318975"/>
            <a:ext cx="4855336" cy="1384995"/>
          </a:xfrm>
          <a:prstGeom prst="rect">
            <a:avLst/>
          </a:prstGeom>
          <a:noFill/>
        </p:spPr>
        <p:txBody>
          <a:bodyPr wrap="square" rtlCol="0">
            <a:spAutoFit/>
          </a:bodyPr>
          <a:lstStyle/>
          <a:p>
            <a:pPr algn="ctr"/>
            <a:r>
              <a:rPr lang="en-US" sz="2400" b="1" dirty="0" smtClean="0">
                <a:solidFill>
                  <a:srgbClr val="1CADE4">
                    <a:lumMod val="50000"/>
                  </a:srgbClr>
                </a:solidFill>
              </a:rPr>
              <a:t>RECORD 3 Trial</a:t>
            </a:r>
          </a:p>
          <a:p>
            <a:pPr algn="ctr"/>
            <a:r>
              <a:rPr lang="en-US" sz="2400" b="1" dirty="0">
                <a:solidFill>
                  <a:srgbClr val="1CADE4">
                    <a:lumMod val="50000"/>
                  </a:srgbClr>
                </a:solidFill>
              </a:rPr>
              <a:t>randomized, double-blind trial, </a:t>
            </a:r>
          </a:p>
          <a:p>
            <a:pPr algn="ctr"/>
            <a:endParaRPr lang="en-US" b="1" dirty="0" smtClean="0">
              <a:solidFill>
                <a:srgbClr val="1CADE4">
                  <a:lumMod val="50000"/>
                </a:srgbClr>
              </a:solidFill>
            </a:endParaRPr>
          </a:p>
          <a:p>
            <a:pPr algn="ctr"/>
            <a:endParaRPr lang="en-US" dirty="0">
              <a:solidFill>
                <a:prstClr val="black"/>
              </a:solidFill>
            </a:endParaRPr>
          </a:p>
        </p:txBody>
      </p:sp>
    </p:spTree>
    <p:extLst>
      <p:ext uri="{BB962C8B-B14F-4D97-AF65-F5344CB8AC3E}">
        <p14:creationId xmlns:p14="http://schemas.microsoft.com/office/powerpoint/2010/main" val="4012468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RECORD 3 Methods</a:t>
            </a:r>
            <a:endParaRPr lang="en-US" b="1" dirty="0"/>
          </a:p>
        </p:txBody>
      </p:sp>
      <p:sp>
        <p:nvSpPr>
          <p:cNvPr id="3" name="Content Placeholder 2"/>
          <p:cNvSpPr>
            <a:spLocks noGrp="1"/>
          </p:cNvSpPr>
          <p:nvPr>
            <p:ph idx="1"/>
          </p:nvPr>
        </p:nvSpPr>
        <p:spPr/>
        <p:txBody>
          <a:bodyPr>
            <a:normAutofit fontScale="85000" lnSpcReduction="20000"/>
          </a:bodyPr>
          <a:lstStyle/>
          <a:p>
            <a:r>
              <a:rPr lang="en-US" sz="2400" dirty="0"/>
              <a:t>R</a:t>
            </a:r>
            <a:r>
              <a:rPr lang="en-US" sz="2400" dirty="0" smtClean="0"/>
              <a:t>andomized</a:t>
            </a:r>
            <a:r>
              <a:rPr lang="en-US" sz="2400" dirty="0"/>
              <a:t>, double-blind trial, </a:t>
            </a:r>
            <a:r>
              <a:rPr lang="en-US" sz="2400" dirty="0">
                <a:solidFill>
                  <a:srgbClr val="FF0000"/>
                </a:solidFill>
              </a:rPr>
              <a:t>2531 patients </a:t>
            </a:r>
            <a:r>
              <a:rPr lang="en-US" sz="2400" dirty="0"/>
              <a:t>who were to undergo total </a:t>
            </a:r>
            <a:r>
              <a:rPr lang="en-US" sz="2400" dirty="0" smtClean="0"/>
              <a:t>knee </a:t>
            </a:r>
            <a:r>
              <a:rPr lang="en-US" sz="2400" dirty="0" err="1" smtClean="0"/>
              <a:t>arthroplasty</a:t>
            </a:r>
            <a:r>
              <a:rPr lang="en-US" sz="2400" dirty="0" smtClean="0"/>
              <a:t> </a:t>
            </a:r>
            <a:r>
              <a:rPr lang="en-US" sz="2400" dirty="0"/>
              <a:t>received either </a:t>
            </a:r>
            <a:r>
              <a:rPr lang="en-US" sz="2400" dirty="0">
                <a:solidFill>
                  <a:srgbClr val="0070C0"/>
                </a:solidFill>
              </a:rPr>
              <a:t>oral </a:t>
            </a:r>
            <a:r>
              <a:rPr lang="en-US" sz="2400" dirty="0" err="1">
                <a:solidFill>
                  <a:srgbClr val="0070C0"/>
                </a:solidFill>
              </a:rPr>
              <a:t>rivaroxaban</a:t>
            </a:r>
            <a:r>
              <a:rPr lang="en-US" sz="2400" dirty="0">
                <a:solidFill>
                  <a:srgbClr val="0070C0"/>
                </a:solidFill>
              </a:rPr>
              <a:t>, 10 mg once daily, </a:t>
            </a:r>
            <a:r>
              <a:rPr lang="en-US" sz="2400" dirty="0"/>
              <a:t>beginning 6 to </a:t>
            </a:r>
            <a:r>
              <a:rPr lang="en-US" sz="2400" dirty="0" smtClean="0"/>
              <a:t>8 hours </a:t>
            </a:r>
            <a:r>
              <a:rPr lang="en-US" sz="2400" dirty="0"/>
              <a:t>after surgery, or </a:t>
            </a:r>
            <a:r>
              <a:rPr lang="en-US" sz="2400" dirty="0">
                <a:solidFill>
                  <a:srgbClr val="0070C0"/>
                </a:solidFill>
              </a:rPr>
              <a:t>subcutaneous enoxaparin, 40 mg once daily,</a:t>
            </a:r>
            <a:r>
              <a:rPr lang="en-US" sz="2400" dirty="0"/>
              <a:t> beginning </a:t>
            </a:r>
            <a:r>
              <a:rPr lang="en-US" sz="2400" dirty="0" smtClean="0"/>
              <a:t>12 hours </a:t>
            </a:r>
            <a:r>
              <a:rPr lang="en-US" sz="2400" dirty="0"/>
              <a:t>before </a:t>
            </a:r>
            <a:r>
              <a:rPr lang="en-US" sz="2400" dirty="0" smtClean="0"/>
              <a:t>surgery.</a:t>
            </a:r>
          </a:p>
          <a:p>
            <a:endParaRPr lang="en-US" sz="2400" dirty="0"/>
          </a:p>
          <a:p>
            <a:r>
              <a:rPr lang="en-US" sz="2400" b="1" dirty="0" smtClean="0">
                <a:solidFill>
                  <a:srgbClr val="00B050"/>
                </a:solidFill>
              </a:rPr>
              <a:t>The </a:t>
            </a:r>
            <a:r>
              <a:rPr lang="en-US" sz="2400" b="1" dirty="0">
                <a:solidFill>
                  <a:srgbClr val="00B050"/>
                </a:solidFill>
              </a:rPr>
              <a:t>primary efficacy outcome</a:t>
            </a:r>
            <a:r>
              <a:rPr lang="en-US" sz="2400" dirty="0"/>
              <a:t> was the composite of </a:t>
            </a:r>
            <a:r>
              <a:rPr lang="en-US" sz="2400" dirty="0">
                <a:solidFill>
                  <a:srgbClr val="FF0000"/>
                </a:solidFill>
              </a:rPr>
              <a:t>any</a:t>
            </a:r>
            <a:r>
              <a:rPr lang="en-US" sz="2400" dirty="0"/>
              <a:t> </a:t>
            </a:r>
            <a:r>
              <a:rPr lang="en-US" sz="2400" dirty="0" smtClean="0">
                <a:solidFill>
                  <a:srgbClr val="FF0000"/>
                </a:solidFill>
              </a:rPr>
              <a:t>deep-vein thrombosis</a:t>
            </a:r>
            <a:r>
              <a:rPr lang="en-US" sz="2400" dirty="0">
                <a:solidFill>
                  <a:srgbClr val="FF0000"/>
                </a:solidFill>
              </a:rPr>
              <a:t>, nonfatal pulmonary embolism, or death from any cause within </a:t>
            </a:r>
            <a:r>
              <a:rPr lang="en-US" sz="2400" dirty="0" smtClean="0">
                <a:solidFill>
                  <a:srgbClr val="FF0000"/>
                </a:solidFill>
              </a:rPr>
              <a:t>13 to </a:t>
            </a:r>
            <a:r>
              <a:rPr lang="en-US" sz="2400" dirty="0">
                <a:solidFill>
                  <a:srgbClr val="FF0000"/>
                </a:solidFill>
              </a:rPr>
              <a:t>17 days after </a:t>
            </a:r>
            <a:r>
              <a:rPr lang="en-US" sz="2400" dirty="0" smtClean="0">
                <a:solidFill>
                  <a:srgbClr val="FF0000"/>
                </a:solidFill>
              </a:rPr>
              <a:t>surgery.</a:t>
            </a:r>
          </a:p>
          <a:p>
            <a:endParaRPr lang="en-US" sz="2400" dirty="0"/>
          </a:p>
          <a:p>
            <a:r>
              <a:rPr lang="en-US" sz="2400" b="1" dirty="0" smtClean="0">
                <a:solidFill>
                  <a:srgbClr val="00B050"/>
                </a:solidFill>
              </a:rPr>
              <a:t>Secondary </a:t>
            </a:r>
            <a:r>
              <a:rPr lang="en-US" sz="2400" b="1" dirty="0">
                <a:solidFill>
                  <a:srgbClr val="00B050"/>
                </a:solidFill>
              </a:rPr>
              <a:t>efficacy outcomes</a:t>
            </a:r>
            <a:r>
              <a:rPr lang="en-US" sz="2400" dirty="0"/>
              <a:t> included </a:t>
            </a:r>
            <a:r>
              <a:rPr lang="en-US" sz="2400" dirty="0">
                <a:solidFill>
                  <a:srgbClr val="FF0000"/>
                </a:solidFill>
              </a:rPr>
              <a:t>major venous </a:t>
            </a:r>
            <a:r>
              <a:rPr lang="en-US" sz="2400" dirty="0" smtClean="0">
                <a:solidFill>
                  <a:srgbClr val="FF0000"/>
                </a:solidFill>
              </a:rPr>
              <a:t>thromboembolism </a:t>
            </a:r>
            <a:r>
              <a:rPr lang="en-US" sz="2400" dirty="0" smtClean="0"/>
              <a:t>(i.e</a:t>
            </a:r>
            <a:r>
              <a:rPr lang="en-US" sz="2400" dirty="0"/>
              <a:t>., proximal deep-vein thrombosis, nonfatal pulmonary </a:t>
            </a:r>
            <a:r>
              <a:rPr lang="en-US" sz="2400" dirty="0" smtClean="0"/>
              <a:t>embolism, or </a:t>
            </a:r>
            <a:r>
              <a:rPr lang="en-US" sz="2400" dirty="0"/>
              <a:t>death related to venous thromboembolism) and </a:t>
            </a:r>
            <a:r>
              <a:rPr lang="en-US" sz="2400" dirty="0">
                <a:solidFill>
                  <a:srgbClr val="FF0000"/>
                </a:solidFill>
              </a:rPr>
              <a:t>symptomatic venous thromboembolism.</a:t>
            </a:r>
          </a:p>
          <a:p>
            <a:endParaRPr lang="en-US" sz="2400" dirty="0" smtClean="0"/>
          </a:p>
          <a:p>
            <a:r>
              <a:rPr lang="en-US" sz="2400" b="1" dirty="0" smtClean="0">
                <a:solidFill>
                  <a:srgbClr val="00B050"/>
                </a:solidFill>
              </a:rPr>
              <a:t>The </a:t>
            </a:r>
            <a:r>
              <a:rPr lang="en-US" sz="2400" b="1" dirty="0">
                <a:solidFill>
                  <a:srgbClr val="00B050"/>
                </a:solidFill>
              </a:rPr>
              <a:t>primary safety outcome</a:t>
            </a:r>
            <a:r>
              <a:rPr lang="en-US" sz="2400" dirty="0"/>
              <a:t> was </a:t>
            </a:r>
            <a:r>
              <a:rPr lang="en-US" sz="2400" dirty="0">
                <a:solidFill>
                  <a:srgbClr val="FF0000"/>
                </a:solidFill>
              </a:rPr>
              <a:t>major bleeding.</a:t>
            </a:r>
          </a:p>
        </p:txBody>
      </p:sp>
    </p:spTree>
    <p:extLst>
      <p:ext uri="{BB962C8B-B14F-4D97-AF65-F5344CB8AC3E}">
        <p14:creationId xmlns:p14="http://schemas.microsoft.com/office/powerpoint/2010/main" val="3821565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RECORD 3 Results</a:t>
            </a:r>
            <a:endParaRPr lang="en-US" b="1" dirty="0"/>
          </a:p>
        </p:txBody>
      </p:sp>
      <p:sp>
        <p:nvSpPr>
          <p:cNvPr id="3" name="Content Placeholder 2"/>
          <p:cNvSpPr>
            <a:spLocks noGrp="1"/>
          </p:cNvSpPr>
          <p:nvPr>
            <p:ph idx="1"/>
          </p:nvPr>
        </p:nvSpPr>
        <p:spPr>
          <a:xfrm>
            <a:off x="1097280" y="1723193"/>
            <a:ext cx="10058400" cy="4023360"/>
          </a:xfrm>
        </p:spPr>
        <p:txBody>
          <a:bodyPr>
            <a:noAutofit/>
          </a:bodyPr>
          <a:lstStyle/>
          <a:p>
            <a:r>
              <a:rPr lang="en-US" b="1" dirty="0"/>
              <a:t>The primary efficacy outcome occurred in </a:t>
            </a:r>
            <a:r>
              <a:rPr lang="en-US" b="1" dirty="0" smtClean="0">
                <a:solidFill>
                  <a:srgbClr val="FF0000"/>
                </a:solidFill>
              </a:rPr>
              <a:t>9.7% </a:t>
            </a:r>
            <a:r>
              <a:rPr lang="en-US" b="1" dirty="0">
                <a:solidFill>
                  <a:srgbClr val="FF0000"/>
                </a:solidFill>
              </a:rPr>
              <a:t>who </a:t>
            </a:r>
            <a:r>
              <a:rPr lang="en-US" b="1" dirty="0" smtClean="0">
                <a:solidFill>
                  <a:srgbClr val="FF0000"/>
                </a:solidFill>
              </a:rPr>
              <a:t>received </a:t>
            </a:r>
            <a:r>
              <a:rPr lang="en-US" b="1" dirty="0" err="1" smtClean="0">
                <a:solidFill>
                  <a:srgbClr val="FF0000"/>
                </a:solidFill>
              </a:rPr>
              <a:t>rivaroxaban</a:t>
            </a:r>
            <a:r>
              <a:rPr lang="en-US" b="1" dirty="0" smtClean="0">
                <a:solidFill>
                  <a:srgbClr val="FF0000"/>
                </a:solidFill>
              </a:rPr>
              <a:t> </a:t>
            </a:r>
            <a:r>
              <a:rPr lang="en-US" b="1" dirty="0"/>
              <a:t>and </a:t>
            </a:r>
            <a:r>
              <a:rPr lang="en-US" b="1" dirty="0" smtClean="0"/>
              <a:t>in </a:t>
            </a:r>
            <a:r>
              <a:rPr lang="en-US" b="1" dirty="0" smtClean="0">
                <a:solidFill>
                  <a:srgbClr val="FF0000"/>
                </a:solidFill>
              </a:rPr>
              <a:t>18.9% </a:t>
            </a:r>
            <a:r>
              <a:rPr lang="en-US" b="1" dirty="0">
                <a:solidFill>
                  <a:srgbClr val="FF0000"/>
                </a:solidFill>
              </a:rPr>
              <a:t>who received enoxaparin </a:t>
            </a:r>
            <a:r>
              <a:rPr lang="en-US" b="1" dirty="0"/>
              <a:t>(absolute risk </a:t>
            </a:r>
            <a:r>
              <a:rPr lang="en-US" b="1" dirty="0" smtClean="0"/>
              <a:t>reduction, 9.2%; </a:t>
            </a:r>
            <a:r>
              <a:rPr lang="en-US" b="1" dirty="0">
                <a:solidFill>
                  <a:srgbClr val="FF0000"/>
                </a:solidFill>
              </a:rPr>
              <a:t>P&lt;0.001</a:t>
            </a:r>
            <a:r>
              <a:rPr lang="en-US" b="1" dirty="0" smtClean="0">
                <a:solidFill>
                  <a:srgbClr val="FF0000"/>
                </a:solidFill>
              </a:rPr>
              <a:t>).</a:t>
            </a:r>
          </a:p>
          <a:p>
            <a:r>
              <a:rPr lang="en-US" b="1" dirty="0" smtClean="0"/>
              <a:t>Major venous thromboembolism </a:t>
            </a:r>
            <a:r>
              <a:rPr lang="en-US" b="1" dirty="0"/>
              <a:t>occurred in </a:t>
            </a:r>
            <a:r>
              <a:rPr lang="en-US" b="1" dirty="0" smtClean="0">
                <a:solidFill>
                  <a:srgbClr val="FF0000"/>
                </a:solidFill>
              </a:rPr>
              <a:t>1.0% </a:t>
            </a:r>
            <a:r>
              <a:rPr lang="en-US" b="1" dirty="0">
                <a:solidFill>
                  <a:srgbClr val="FF0000"/>
                </a:solidFill>
              </a:rPr>
              <a:t>given rivaroxaban </a:t>
            </a:r>
            <a:r>
              <a:rPr lang="en-US" b="1" dirty="0" smtClean="0"/>
              <a:t>and </a:t>
            </a:r>
            <a:r>
              <a:rPr lang="en-US" b="1" dirty="0" smtClean="0">
                <a:solidFill>
                  <a:srgbClr val="FF0000"/>
                </a:solidFill>
              </a:rPr>
              <a:t>2.6% </a:t>
            </a:r>
            <a:r>
              <a:rPr lang="en-US" b="1" dirty="0">
                <a:solidFill>
                  <a:srgbClr val="FF0000"/>
                </a:solidFill>
              </a:rPr>
              <a:t>given enoxaparin</a:t>
            </a:r>
            <a:r>
              <a:rPr lang="en-US" b="1" dirty="0"/>
              <a:t> (absolute risk reduction, 1.6</a:t>
            </a:r>
            <a:r>
              <a:rPr lang="en-US" b="1" dirty="0" smtClean="0"/>
              <a:t>%; </a:t>
            </a:r>
            <a:r>
              <a:rPr lang="en-US" b="1" dirty="0" smtClean="0">
                <a:solidFill>
                  <a:srgbClr val="FF0000"/>
                </a:solidFill>
              </a:rPr>
              <a:t>P </a:t>
            </a:r>
            <a:r>
              <a:rPr lang="en-US" b="1" dirty="0">
                <a:solidFill>
                  <a:srgbClr val="FF0000"/>
                </a:solidFill>
              </a:rPr>
              <a:t>= 0.01</a:t>
            </a:r>
            <a:r>
              <a:rPr lang="en-US" b="1" dirty="0" smtClean="0">
                <a:solidFill>
                  <a:srgbClr val="FF0000"/>
                </a:solidFill>
              </a:rPr>
              <a:t>).</a:t>
            </a:r>
          </a:p>
          <a:p>
            <a:r>
              <a:rPr lang="en-US" b="1" dirty="0" smtClean="0"/>
              <a:t>Symptomatic </a:t>
            </a:r>
            <a:r>
              <a:rPr lang="en-US" b="1" dirty="0"/>
              <a:t>events occurred </a:t>
            </a:r>
            <a:r>
              <a:rPr lang="en-US" b="1" dirty="0">
                <a:solidFill>
                  <a:srgbClr val="FF0000"/>
                </a:solidFill>
              </a:rPr>
              <a:t>less frequently with rivaroxaban </a:t>
            </a:r>
            <a:r>
              <a:rPr lang="en-US" b="1" dirty="0"/>
              <a:t>than </a:t>
            </a:r>
            <a:r>
              <a:rPr lang="en-US" b="1" dirty="0" smtClean="0"/>
              <a:t>with enoxaparin </a:t>
            </a:r>
            <a:r>
              <a:rPr lang="en-US" b="1" dirty="0">
                <a:solidFill>
                  <a:srgbClr val="FF0000"/>
                </a:solidFill>
              </a:rPr>
              <a:t>(P = 0.005</a:t>
            </a:r>
            <a:r>
              <a:rPr lang="en-US" b="1" dirty="0" smtClean="0">
                <a:solidFill>
                  <a:srgbClr val="FF0000"/>
                </a:solidFill>
              </a:rPr>
              <a:t>).</a:t>
            </a:r>
          </a:p>
          <a:p>
            <a:r>
              <a:rPr lang="en-US" b="1" dirty="0" smtClean="0">
                <a:solidFill>
                  <a:srgbClr val="FF0000"/>
                </a:solidFill>
              </a:rPr>
              <a:t>Major </a:t>
            </a:r>
            <a:r>
              <a:rPr lang="en-US" b="1" dirty="0">
                <a:solidFill>
                  <a:srgbClr val="FF0000"/>
                </a:solidFill>
              </a:rPr>
              <a:t>bleeding </a:t>
            </a:r>
            <a:r>
              <a:rPr lang="en-US" b="1" dirty="0"/>
              <a:t>occurred in 0.6% of patients in the </a:t>
            </a:r>
            <a:r>
              <a:rPr lang="en-US" b="1" dirty="0" smtClean="0"/>
              <a:t>rivaroxaban group </a:t>
            </a:r>
            <a:r>
              <a:rPr lang="en-US" b="1" dirty="0"/>
              <a:t>and 0.5% of patients in the enoxaparin </a:t>
            </a:r>
            <a:r>
              <a:rPr lang="en-US" b="1" dirty="0" smtClean="0"/>
              <a:t>group </a:t>
            </a:r>
            <a:r>
              <a:rPr lang="en-US" b="1" dirty="0" smtClean="0">
                <a:solidFill>
                  <a:srgbClr val="00B050"/>
                </a:solidFill>
              </a:rPr>
              <a:t>(P = 0.77).</a:t>
            </a:r>
          </a:p>
          <a:p>
            <a:r>
              <a:rPr lang="en-US" b="1" dirty="0" smtClean="0"/>
              <a:t>The </a:t>
            </a:r>
            <a:r>
              <a:rPr lang="en-US" b="1" dirty="0"/>
              <a:t>incidence of </a:t>
            </a:r>
            <a:r>
              <a:rPr lang="en-US" b="1" dirty="0" smtClean="0">
                <a:solidFill>
                  <a:srgbClr val="FF0000"/>
                </a:solidFill>
              </a:rPr>
              <a:t>drug-related adverse </a:t>
            </a:r>
            <a:r>
              <a:rPr lang="en-US" b="1" dirty="0">
                <a:solidFill>
                  <a:srgbClr val="FF0000"/>
                </a:solidFill>
              </a:rPr>
              <a:t>events, mainly gastrointestinal,</a:t>
            </a:r>
            <a:r>
              <a:rPr lang="en-US" b="1" dirty="0"/>
              <a:t> was 12.0% in the rivaroxaban </a:t>
            </a:r>
            <a:r>
              <a:rPr lang="en-US" b="1" dirty="0" smtClean="0"/>
              <a:t>group and </a:t>
            </a:r>
            <a:r>
              <a:rPr lang="en-US" b="1" dirty="0"/>
              <a:t>13.0% in the enoxaparin </a:t>
            </a:r>
            <a:r>
              <a:rPr lang="en-US" b="1" dirty="0" smtClean="0"/>
              <a:t>group </a:t>
            </a:r>
            <a:r>
              <a:rPr lang="en-US" b="1" dirty="0" smtClean="0">
                <a:solidFill>
                  <a:srgbClr val="00B050"/>
                </a:solidFill>
              </a:rPr>
              <a:t>(P = NS).</a:t>
            </a:r>
            <a:endParaRPr lang="en-US" b="1" dirty="0">
              <a:solidFill>
                <a:srgbClr val="00B050"/>
              </a:solidFill>
            </a:endParaRPr>
          </a:p>
        </p:txBody>
      </p:sp>
    </p:spTree>
    <p:extLst>
      <p:ext uri="{BB962C8B-B14F-4D97-AF65-F5344CB8AC3E}">
        <p14:creationId xmlns:p14="http://schemas.microsoft.com/office/powerpoint/2010/main" val="244193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RECORD 3 Trial</a:t>
            </a:r>
            <a:endParaRPr lang="en-US" dirty="0"/>
          </a:p>
        </p:txBody>
      </p:sp>
      <p:sp>
        <p:nvSpPr>
          <p:cNvPr id="3" name="Content Placeholder 2"/>
          <p:cNvSpPr>
            <a:spLocks noGrp="1"/>
          </p:cNvSpPr>
          <p:nvPr>
            <p:ph idx="1"/>
          </p:nvPr>
        </p:nvSpPr>
        <p:spPr>
          <a:xfrm>
            <a:off x="1097279" y="1845734"/>
            <a:ext cx="9798247" cy="4023360"/>
          </a:xfrm>
        </p:spPr>
        <p:txBody>
          <a:bodyPr>
            <a:normAutofit/>
          </a:bodyPr>
          <a:lstStyle/>
          <a:p>
            <a:r>
              <a:rPr lang="en-US" sz="3200" b="1" dirty="0">
                <a:solidFill>
                  <a:srgbClr val="C00000"/>
                </a:solidFill>
              </a:rPr>
              <a:t>Conclusions</a:t>
            </a:r>
          </a:p>
          <a:p>
            <a:pPr>
              <a:buFont typeface="Wingdings" panose="05000000000000000000" pitchFamily="2" charset="2"/>
              <a:buChar char="v"/>
            </a:pPr>
            <a:r>
              <a:rPr lang="en-US" sz="3200" dirty="0">
                <a:solidFill>
                  <a:srgbClr val="0070C0"/>
                </a:solidFill>
              </a:rPr>
              <a:t>Rivaroxaban was </a:t>
            </a:r>
            <a:r>
              <a:rPr lang="en-US" sz="3200" dirty="0">
                <a:solidFill>
                  <a:srgbClr val="C00000"/>
                </a:solidFill>
              </a:rPr>
              <a:t>superior to enoxaparin </a:t>
            </a:r>
            <a:r>
              <a:rPr lang="en-US" sz="3200" dirty="0">
                <a:solidFill>
                  <a:srgbClr val="0070C0"/>
                </a:solidFill>
              </a:rPr>
              <a:t>for </a:t>
            </a:r>
            <a:r>
              <a:rPr lang="en-US" sz="3200" dirty="0" err="1">
                <a:solidFill>
                  <a:srgbClr val="0070C0"/>
                </a:solidFill>
              </a:rPr>
              <a:t>thromboprophylaxis</a:t>
            </a:r>
            <a:r>
              <a:rPr lang="en-US" sz="3200" dirty="0">
                <a:solidFill>
                  <a:srgbClr val="0070C0"/>
                </a:solidFill>
              </a:rPr>
              <a:t> after total knee </a:t>
            </a:r>
            <a:r>
              <a:rPr lang="en-US" sz="3200" dirty="0" err="1" smtClean="0">
                <a:solidFill>
                  <a:srgbClr val="0070C0"/>
                </a:solidFill>
              </a:rPr>
              <a:t>arthroplasty</a:t>
            </a:r>
            <a:r>
              <a:rPr lang="en-US" sz="3200" dirty="0" smtClean="0">
                <a:solidFill>
                  <a:srgbClr val="0070C0"/>
                </a:solidFill>
              </a:rPr>
              <a:t>, with </a:t>
            </a:r>
            <a:r>
              <a:rPr lang="en-US" sz="3200" dirty="0">
                <a:solidFill>
                  <a:srgbClr val="C00000"/>
                </a:solidFill>
              </a:rPr>
              <a:t>similar rates of </a:t>
            </a:r>
            <a:r>
              <a:rPr lang="en-US" sz="3200" dirty="0" smtClean="0">
                <a:solidFill>
                  <a:srgbClr val="C00000"/>
                </a:solidFill>
              </a:rPr>
              <a:t>bleeding.</a:t>
            </a:r>
            <a:endParaRPr lang="en-US" sz="3200" dirty="0">
              <a:solidFill>
                <a:srgbClr val="0070C0"/>
              </a:solidFill>
            </a:endParaRPr>
          </a:p>
        </p:txBody>
      </p:sp>
    </p:spTree>
    <p:extLst>
      <p:ext uri="{BB962C8B-B14F-4D97-AF65-F5344CB8AC3E}">
        <p14:creationId xmlns:p14="http://schemas.microsoft.com/office/powerpoint/2010/main" val="407328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9541" y="1017607"/>
            <a:ext cx="10913067" cy="2377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867698" y="3094209"/>
            <a:ext cx="2617961" cy="369332"/>
          </a:xfrm>
          <a:prstGeom prst="rect">
            <a:avLst/>
          </a:prstGeom>
        </p:spPr>
        <p:txBody>
          <a:bodyPr wrap="none">
            <a:spAutoFit/>
          </a:bodyPr>
          <a:lstStyle/>
          <a:p>
            <a:r>
              <a:rPr lang="en-US" b="1" i="1" dirty="0">
                <a:solidFill>
                  <a:srgbClr val="9B2563"/>
                </a:solidFill>
              </a:rPr>
              <a:t>Lancet </a:t>
            </a:r>
            <a:r>
              <a:rPr lang="en-US" b="1" dirty="0">
                <a:solidFill>
                  <a:srgbClr val="9B2563"/>
                </a:solidFill>
              </a:rPr>
              <a:t>2014; 383: 955–62</a:t>
            </a:r>
            <a:endParaRPr lang="en-US" dirty="0">
              <a:solidFill>
                <a:srgbClr val="9B2563"/>
              </a:solidFill>
            </a:endParaRPr>
          </a:p>
        </p:txBody>
      </p:sp>
      <p:sp>
        <p:nvSpPr>
          <p:cNvPr id="5" name="Rectangle 4"/>
          <p:cNvSpPr/>
          <p:nvPr/>
        </p:nvSpPr>
        <p:spPr>
          <a:xfrm>
            <a:off x="1201004" y="3663371"/>
            <a:ext cx="8666328" cy="3693319"/>
          </a:xfrm>
          <a:prstGeom prst="rect">
            <a:avLst/>
          </a:prstGeom>
        </p:spPr>
        <p:txBody>
          <a:bodyPr wrap="square">
            <a:spAutoFit/>
          </a:bodyPr>
          <a:lstStyle/>
          <a:p>
            <a:r>
              <a:rPr lang="en-US" b="1" dirty="0"/>
              <a:t>a </a:t>
            </a:r>
            <a:r>
              <a:rPr lang="en-US" b="1" dirty="0" smtClean="0"/>
              <a:t>meta-analysis </a:t>
            </a:r>
            <a:r>
              <a:rPr lang="en-US" b="1" dirty="0"/>
              <a:t>of </a:t>
            </a:r>
            <a:r>
              <a:rPr lang="en-US" b="1" dirty="0" smtClean="0"/>
              <a:t>all 71 </a:t>
            </a:r>
            <a:r>
              <a:rPr lang="en-US" b="1" dirty="0"/>
              <a:t>683 </a:t>
            </a:r>
            <a:r>
              <a:rPr lang="en-US" b="1" dirty="0" smtClean="0"/>
              <a:t>participants</a:t>
            </a:r>
          </a:p>
          <a:p>
            <a:r>
              <a:rPr lang="en-US" b="1" dirty="0" smtClean="0"/>
              <a:t> </a:t>
            </a:r>
            <a:r>
              <a:rPr lang="en-US" b="1" dirty="0"/>
              <a:t>included in the RE-LY, ROCKET AF, ARISTOTLE, and ENGAGE AF–TIMI 48 </a:t>
            </a:r>
            <a:r>
              <a:rPr lang="en-US" b="1" dirty="0" smtClean="0"/>
              <a:t>trials</a:t>
            </a:r>
          </a:p>
          <a:p>
            <a:endParaRPr lang="en-US" b="1" dirty="0"/>
          </a:p>
          <a:p>
            <a:r>
              <a:rPr lang="en-US" b="1" dirty="0"/>
              <a:t>The </a:t>
            </a:r>
            <a:r>
              <a:rPr lang="en-US" b="1" dirty="0" smtClean="0"/>
              <a:t>main outcomes </a:t>
            </a:r>
            <a:r>
              <a:rPr lang="en-US" b="1" dirty="0"/>
              <a:t>were stroke and systemic embolic events, </a:t>
            </a:r>
            <a:r>
              <a:rPr lang="en-US" b="1" dirty="0" err="1"/>
              <a:t>ischaemic</a:t>
            </a:r>
            <a:r>
              <a:rPr lang="en-US" b="1" dirty="0"/>
              <a:t> stroke, </a:t>
            </a:r>
            <a:r>
              <a:rPr lang="en-US" b="1" dirty="0" err="1"/>
              <a:t>haemorrhagic</a:t>
            </a:r>
            <a:r>
              <a:rPr lang="en-US" b="1" dirty="0"/>
              <a:t> stroke, all-cause </a:t>
            </a:r>
            <a:r>
              <a:rPr lang="en-US" b="1" dirty="0" smtClean="0"/>
              <a:t>mortality, myocardial </a:t>
            </a:r>
            <a:r>
              <a:rPr lang="en-US" b="1" dirty="0"/>
              <a:t>infarction, major bleeding, intracranial </a:t>
            </a:r>
            <a:r>
              <a:rPr lang="en-US" b="1" dirty="0" err="1"/>
              <a:t>haemorrhage</a:t>
            </a:r>
            <a:r>
              <a:rPr lang="en-US" b="1" dirty="0"/>
              <a:t>, and gastrointestinal bleeding</a:t>
            </a:r>
            <a:r>
              <a:rPr lang="en-US" b="1" dirty="0" smtClean="0"/>
              <a:t>.</a:t>
            </a:r>
          </a:p>
          <a:p>
            <a:endParaRPr lang="en-US" b="1" dirty="0"/>
          </a:p>
          <a:p>
            <a:r>
              <a:rPr lang="en-US" b="1" dirty="0"/>
              <a:t>relative risks (RRs) and 95% CIs for each </a:t>
            </a:r>
            <a:r>
              <a:rPr lang="en-US" b="1" dirty="0" smtClean="0"/>
              <a:t>outcome were calculated</a:t>
            </a:r>
          </a:p>
          <a:p>
            <a:endParaRPr lang="en-US" b="1" dirty="0"/>
          </a:p>
          <a:p>
            <a:endParaRPr lang="en-US" b="1" dirty="0" smtClean="0"/>
          </a:p>
          <a:p>
            <a:endParaRPr lang="en-US" b="1" dirty="0"/>
          </a:p>
          <a:p>
            <a:endParaRPr lang="en-US" b="1" dirty="0" smtClean="0"/>
          </a:p>
          <a:p>
            <a:endParaRPr lang="en-US" dirty="0"/>
          </a:p>
        </p:txBody>
      </p:sp>
    </p:spTree>
    <p:extLst>
      <p:ext uri="{BB962C8B-B14F-4D97-AF65-F5344CB8AC3E}">
        <p14:creationId xmlns:p14="http://schemas.microsoft.com/office/powerpoint/2010/main" val="2675712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2060"/>
                </a:solidFill>
                <a:effectLst>
                  <a:outerShdw blurRad="38100" dist="38100" dir="2700000" algn="tl">
                    <a:srgbClr val="000000">
                      <a:alpha val="43137"/>
                    </a:srgbClr>
                  </a:outerShdw>
                </a:effectLst>
              </a:rPr>
              <a:t>New Oral Anticoagulants (NOACs)</a:t>
            </a:r>
            <a:endParaRPr lang="en-US" b="1" dirty="0">
              <a:solidFill>
                <a:srgbClr val="002060"/>
              </a:solidFill>
              <a:effectLst>
                <a:outerShdw blurRad="38100" dist="38100" dir="2700000" algn="tl">
                  <a:srgbClr val="000000">
                    <a:alpha val="43137"/>
                  </a:srgbClr>
                </a:outerShdw>
              </a:effectLst>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90648323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244134" y="1861752"/>
            <a:ext cx="3764692" cy="584775"/>
          </a:xfrm>
          <a:prstGeom prst="rect">
            <a:avLst/>
          </a:prstGeom>
          <a:noFill/>
        </p:spPr>
        <p:txBody>
          <a:bodyPr wrap="square" rtlCol="0">
            <a:spAutoFit/>
          </a:bodyPr>
          <a:lstStyle/>
          <a:p>
            <a:r>
              <a:rPr lang="en-US" sz="3200" dirty="0" smtClean="0">
                <a:ln w="0"/>
                <a:effectLst>
                  <a:outerShdw blurRad="38100" dist="19050" dir="2700000" algn="tl" rotWithShape="0">
                    <a:schemeClr val="dk1">
                      <a:alpha val="40000"/>
                    </a:schemeClr>
                  </a:outerShdw>
                </a:effectLst>
              </a:rPr>
              <a:t>Available in Iran</a:t>
            </a:r>
            <a:endParaRPr lang="en-US"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052102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Findings</a:t>
            </a:r>
            <a:endParaRPr lang="en-US" dirty="0"/>
          </a:p>
        </p:txBody>
      </p:sp>
      <p:sp>
        <p:nvSpPr>
          <p:cNvPr id="3" name="Content Placeholder 2"/>
          <p:cNvSpPr>
            <a:spLocks noGrp="1"/>
          </p:cNvSpPr>
          <p:nvPr>
            <p:ph idx="1"/>
          </p:nvPr>
        </p:nvSpPr>
        <p:spPr>
          <a:xfrm>
            <a:off x="1097280" y="1845733"/>
            <a:ext cx="10058400" cy="4377645"/>
          </a:xfrm>
        </p:spPr>
        <p:txBody>
          <a:bodyPr>
            <a:normAutofit lnSpcReduction="10000"/>
          </a:bodyPr>
          <a:lstStyle/>
          <a:p>
            <a:r>
              <a:rPr lang="en-US" b="1" dirty="0" smtClean="0">
                <a:solidFill>
                  <a:srgbClr val="9B2563"/>
                </a:solidFill>
              </a:rPr>
              <a:t>42 </a:t>
            </a:r>
            <a:r>
              <a:rPr lang="en-US" b="1" dirty="0">
                <a:solidFill>
                  <a:srgbClr val="9B2563"/>
                </a:solidFill>
              </a:rPr>
              <a:t>411 participants </a:t>
            </a:r>
            <a:r>
              <a:rPr lang="en-US" b="1" dirty="0"/>
              <a:t>received a new oral anticoagulant and </a:t>
            </a:r>
            <a:r>
              <a:rPr lang="en-US" b="1" dirty="0">
                <a:solidFill>
                  <a:srgbClr val="9B2563"/>
                </a:solidFill>
              </a:rPr>
              <a:t>29 272 participants received warfarin</a:t>
            </a:r>
            <a:r>
              <a:rPr lang="en-US" b="1" dirty="0"/>
              <a:t>. </a:t>
            </a:r>
            <a:endParaRPr lang="en-US" b="1" dirty="0" smtClean="0"/>
          </a:p>
          <a:p>
            <a:r>
              <a:rPr lang="en-US" b="1" dirty="0" smtClean="0"/>
              <a:t>New oral anticoagulants significantly </a:t>
            </a:r>
            <a:r>
              <a:rPr lang="en-US" b="1" dirty="0"/>
              <a:t>reduced stroke or systemic embolic events </a:t>
            </a:r>
            <a:r>
              <a:rPr lang="en-US" b="1" dirty="0">
                <a:solidFill>
                  <a:srgbClr val="0070C0"/>
                </a:solidFill>
              </a:rPr>
              <a:t>by 19% </a:t>
            </a:r>
            <a:r>
              <a:rPr lang="en-US" b="1" dirty="0"/>
              <a:t>compared with warfarin (RR </a:t>
            </a:r>
            <a:r>
              <a:rPr lang="en-US" b="1" dirty="0" smtClean="0"/>
              <a:t>0·81, 95</a:t>
            </a:r>
            <a:r>
              <a:rPr lang="en-US" b="1" dirty="0"/>
              <a:t>% CI 0·73–0·91; p&lt;0·0001</a:t>
            </a:r>
            <a:r>
              <a:rPr lang="en-US" b="1" dirty="0" smtClean="0"/>
              <a:t>)</a:t>
            </a:r>
          </a:p>
          <a:p>
            <a:r>
              <a:rPr lang="en-US" b="1" dirty="0" smtClean="0"/>
              <a:t>And a reduce </a:t>
            </a:r>
            <a:r>
              <a:rPr lang="en-US" b="1" dirty="0"/>
              <a:t>in </a:t>
            </a:r>
            <a:r>
              <a:rPr lang="en-US" b="1" dirty="0" err="1"/>
              <a:t>haemorrhagic</a:t>
            </a:r>
            <a:r>
              <a:rPr lang="en-US" b="1" dirty="0"/>
              <a:t> stroke (0·49, 0·38–0·64; p&lt;0·0001</a:t>
            </a:r>
            <a:r>
              <a:rPr lang="en-US" b="1" dirty="0" smtClean="0"/>
              <a:t>)</a:t>
            </a:r>
          </a:p>
          <a:p>
            <a:r>
              <a:rPr lang="en-US" b="1" dirty="0" smtClean="0"/>
              <a:t>significantly </a:t>
            </a:r>
            <a:r>
              <a:rPr lang="en-US" b="1" dirty="0"/>
              <a:t>reduced all-cause mortality (0·90, 0·85–0·95; p=0·0003) and </a:t>
            </a:r>
            <a:r>
              <a:rPr lang="en-US" b="1" dirty="0" smtClean="0"/>
              <a:t>intracranial </a:t>
            </a:r>
            <a:r>
              <a:rPr lang="en-US" b="1" dirty="0" err="1" smtClean="0"/>
              <a:t>haemorrhage</a:t>
            </a:r>
            <a:r>
              <a:rPr lang="en-US" b="1" dirty="0" smtClean="0"/>
              <a:t> </a:t>
            </a:r>
            <a:r>
              <a:rPr lang="en-US" b="1" dirty="0"/>
              <a:t>(0·48, 0·39–0·59; p&lt;0·0001), </a:t>
            </a:r>
            <a:endParaRPr lang="en-US" b="1" dirty="0" smtClean="0"/>
          </a:p>
          <a:p>
            <a:r>
              <a:rPr lang="en-US" b="1" dirty="0" smtClean="0"/>
              <a:t>but </a:t>
            </a:r>
            <a:r>
              <a:rPr lang="en-US" b="1" dirty="0"/>
              <a:t>increased gastrointestinal bleeding (1·25, 1·01–1·55; p=0·04</a:t>
            </a:r>
            <a:r>
              <a:rPr lang="en-US" b="1" dirty="0" smtClean="0"/>
              <a:t>).</a:t>
            </a:r>
          </a:p>
          <a:p>
            <a:r>
              <a:rPr lang="en-US" b="1" dirty="0" smtClean="0">
                <a:solidFill>
                  <a:srgbClr val="9B2563"/>
                </a:solidFill>
              </a:rPr>
              <a:t>Conclusion:</a:t>
            </a:r>
          </a:p>
          <a:p>
            <a:r>
              <a:rPr lang="en-US" b="1" dirty="0" smtClean="0"/>
              <a:t>NOACs had </a:t>
            </a:r>
            <a:r>
              <a:rPr lang="en-US" b="1" dirty="0"/>
              <a:t>a </a:t>
            </a:r>
            <a:r>
              <a:rPr lang="en-US" b="1" dirty="0" smtClean="0"/>
              <a:t>favorable risk–benefit profile</a:t>
            </a:r>
            <a:r>
              <a:rPr lang="en-US" b="1" dirty="0"/>
              <a:t>, with </a:t>
            </a:r>
            <a:r>
              <a:rPr lang="en-US" b="1" dirty="0" smtClean="0"/>
              <a:t>significant </a:t>
            </a:r>
            <a:r>
              <a:rPr lang="en-US" b="1" dirty="0"/>
              <a:t>reductions in stroke, intracranial </a:t>
            </a:r>
            <a:r>
              <a:rPr lang="en-US" b="1" dirty="0" err="1" smtClean="0"/>
              <a:t>haemorrhage</a:t>
            </a:r>
            <a:r>
              <a:rPr lang="en-US" b="1" dirty="0" smtClean="0"/>
              <a:t>, and </a:t>
            </a:r>
            <a:r>
              <a:rPr lang="en-US" b="1" dirty="0"/>
              <a:t>mortality, and with similar major bleeding as for warfarin, but increased gastrointestinal bleeding. The </a:t>
            </a:r>
            <a:r>
              <a:rPr lang="en-US" b="1" dirty="0" smtClean="0"/>
              <a:t>relative efficacy </a:t>
            </a:r>
            <a:r>
              <a:rPr lang="en-US" b="1" dirty="0"/>
              <a:t>and safety of new oral anticoagulants was consistent across a wide range of patients.</a:t>
            </a:r>
            <a:endParaRPr lang="en-US" dirty="0"/>
          </a:p>
        </p:txBody>
      </p:sp>
    </p:spTree>
    <p:extLst>
      <p:ext uri="{BB962C8B-B14F-4D97-AF65-F5344CB8AC3E}">
        <p14:creationId xmlns:p14="http://schemas.microsoft.com/office/powerpoint/2010/main" val="2961619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357313"/>
            <a:ext cx="11106150"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999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t>A</a:t>
            </a:r>
            <a:r>
              <a:rPr lang="en-US" sz="2400" dirty="0" smtClean="0"/>
              <a:t> </a:t>
            </a:r>
            <a:r>
              <a:rPr lang="en-US" sz="2400" dirty="0"/>
              <a:t>systematic review and meta-analysis of phase </a:t>
            </a:r>
            <a:r>
              <a:rPr lang="en-US" sz="2400" dirty="0" smtClean="0"/>
              <a:t>III randomized </a:t>
            </a:r>
            <a:r>
              <a:rPr lang="en-US" sz="2400" dirty="0"/>
              <a:t>controlled trials (RCTs) comparing </a:t>
            </a:r>
            <a:r>
              <a:rPr lang="en-US" sz="2400" dirty="0" smtClean="0"/>
              <a:t>NOACs versus </a:t>
            </a:r>
            <a:r>
              <a:rPr lang="en-US" sz="2400" dirty="0"/>
              <a:t>any control and reporting ICH events</a:t>
            </a:r>
            <a:r>
              <a:rPr lang="en-US" sz="2400" dirty="0" smtClean="0"/>
              <a:t>.</a:t>
            </a:r>
          </a:p>
          <a:p>
            <a:r>
              <a:rPr lang="en-US" sz="2400" dirty="0">
                <a:solidFill>
                  <a:srgbClr val="0070C0"/>
                </a:solidFill>
              </a:rPr>
              <a:t>18 RCTs </a:t>
            </a:r>
            <a:r>
              <a:rPr lang="en-US" sz="2400" dirty="0" smtClean="0"/>
              <a:t>evaluating </a:t>
            </a:r>
            <a:r>
              <a:rPr lang="en-US" sz="2400" dirty="0" smtClean="0">
                <a:solidFill>
                  <a:srgbClr val="0070C0"/>
                </a:solidFill>
              </a:rPr>
              <a:t>148,149 </a:t>
            </a:r>
            <a:r>
              <a:rPr lang="en-US" sz="2400" dirty="0">
                <a:solidFill>
                  <a:srgbClr val="0070C0"/>
                </a:solidFill>
              </a:rPr>
              <a:t>patients </a:t>
            </a:r>
            <a:r>
              <a:rPr lang="en-US" sz="2400" dirty="0"/>
              <a:t>were included</a:t>
            </a:r>
            <a:r>
              <a:rPr lang="en-US" sz="2400" dirty="0" smtClean="0"/>
              <a:t>.</a:t>
            </a:r>
          </a:p>
          <a:p>
            <a:r>
              <a:rPr lang="en-US" sz="2400" dirty="0"/>
              <a:t>In comparison to other anticoagulant regimens (</a:t>
            </a:r>
            <a:r>
              <a:rPr lang="en-US" sz="2400" dirty="0" smtClean="0"/>
              <a:t>considered the </a:t>
            </a:r>
            <a:r>
              <a:rPr lang="en-US" sz="2400" dirty="0"/>
              <a:t>standard of care in each </a:t>
            </a:r>
            <a:r>
              <a:rPr lang="en-US" sz="2400" dirty="0" smtClean="0"/>
              <a:t>condition</a:t>
            </a:r>
            <a:r>
              <a:rPr lang="en-US" sz="2400" dirty="0"/>
              <a:t>), the risk </a:t>
            </a:r>
            <a:r>
              <a:rPr lang="en-US" sz="2400" dirty="0" smtClean="0"/>
              <a:t>of ICH </a:t>
            </a:r>
            <a:r>
              <a:rPr lang="en-US" sz="2400" dirty="0"/>
              <a:t>was </a:t>
            </a:r>
            <a:r>
              <a:rPr lang="en-US" sz="2400" dirty="0">
                <a:solidFill>
                  <a:srgbClr val="9B2563"/>
                </a:solidFill>
              </a:rPr>
              <a:t>reduced to more than an half </a:t>
            </a:r>
            <a:r>
              <a:rPr lang="en-US" sz="2400" dirty="0"/>
              <a:t>with the </a:t>
            </a:r>
            <a:r>
              <a:rPr lang="en-US" sz="2400" dirty="0" smtClean="0"/>
              <a:t>NOACs</a:t>
            </a:r>
          </a:p>
          <a:p>
            <a:endParaRPr lang="en-US" sz="2400" dirty="0"/>
          </a:p>
          <a:p>
            <a:r>
              <a:rPr lang="en-US" sz="2400" dirty="0"/>
              <a:t>NOACs are at least as effective as </a:t>
            </a:r>
            <a:r>
              <a:rPr lang="en-US" sz="2400" dirty="0" smtClean="0"/>
              <a:t>VKA/LMWH </a:t>
            </a:r>
            <a:r>
              <a:rPr lang="en-US" sz="2400" dirty="0"/>
              <a:t>in the studied conditions and </a:t>
            </a:r>
            <a:r>
              <a:rPr lang="en-US" sz="2400" dirty="0" smtClean="0">
                <a:solidFill>
                  <a:srgbClr val="0070C0"/>
                </a:solidFill>
              </a:rPr>
              <a:t>significantly decreased </a:t>
            </a:r>
            <a:r>
              <a:rPr lang="en-US" sz="2400" dirty="0">
                <a:solidFill>
                  <a:srgbClr val="0070C0"/>
                </a:solidFill>
              </a:rPr>
              <a:t>ICH risk</a:t>
            </a:r>
          </a:p>
        </p:txBody>
      </p:sp>
    </p:spTree>
    <p:extLst>
      <p:ext uri="{BB962C8B-B14F-4D97-AF65-F5344CB8AC3E}">
        <p14:creationId xmlns:p14="http://schemas.microsoft.com/office/powerpoint/2010/main" val="1290914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432180"/>
            <a:ext cx="96678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735853" y="3042187"/>
            <a:ext cx="3018134" cy="369332"/>
          </a:xfrm>
          <a:prstGeom prst="rect">
            <a:avLst/>
          </a:prstGeom>
        </p:spPr>
        <p:txBody>
          <a:bodyPr wrap="none">
            <a:spAutoFit/>
          </a:bodyPr>
          <a:lstStyle/>
          <a:p>
            <a:r>
              <a:rPr lang="en-US" dirty="0" smtClean="0"/>
              <a:t>CHEST </a:t>
            </a:r>
            <a:r>
              <a:rPr lang="en-US" dirty="0"/>
              <a:t>2015; 147(2):4 75- 483</a:t>
            </a:r>
          </a:p>
        </p:txBody>
      </p:sp>
      <p:sp>
        <p:nvSpPr>
          <p:cNvPr id="5" name="Rectangle 4"/>
          <p:cNvSpPr/>
          <p:nvPr/>
        </p:nvSpPr>
        <p:spPr>
          <a:xfrm>
            <a:off x="1669575" y="4813995"/>
            <a:ext cx="9371463" cy="646331"/>
          </a:xfrm>
          <a:prstGeom prst="rect">
            <a:avLst/>
          </a:prstGeom>
        </p:spPr>
        <p:txBody>
          <a:bodyPr wrap="square">
            <a:spAutoFit/>
          </a:bodyPr>
          <a:lstStyle/>
          <a:p>
            <a:r>
              <a:rPr lang="en-US" dirty="0"/>
              <a:t>Six studies </a:t>
            </a:r>
            <a:r>
              <a:rPr lang="en-US" dirty="0" smtClean="0"/>
              <a:t>were included </a:t>
            </a:r>
            <a:r>
              <a:rPr lang="en-US" dirty="0"/>
              <a:t>in the meta-analysis (two with dabigatran, two with rivaroxaban, one with </a:t>
            </a:r>
            <a:r>
              <a:rPr lang="en-US" dirty="0" err="1" smtClean="0"/>
              <a:t>edoxaban</a:t>
            </a:r>
            <a:r>
              <a:rPr lang="en-US" dirty="0" smtClean="0"/>
              <a:t>, and </a:t>
            </a:r>
            <a:r>
              <a:rPr lang="en-US" dirty="0"/>
              <a:t>one with </a:t>
            </a:r>
            <a:r>
              <a:rPr lang="en-US" dirty="0" err="1"/>
              <a:t>apixaban</a:t>
            </a:r>
            <a:r>
              <a:rPr lang="en-US" dirty="0"/>
              <a:t>), accounting for a total of </a:t>
            </a:r>
            <a:r>
              <a:rPr lang="en-US" dirty="0">
                <a:solidFill>
                  <a:srgbClr val="9B2563"/>
                </a:solidFill>
              </a:rPr>
              <a:t>1,132 </a:t>
            </a:r>
            <a:r>
              <a:rPr lang="en-US" dirty="0" smtClean="0">
                <a:solidFill>
                  <a:srgbClr val="9B2563"/>
                </a:solidFill>
              </a:rPr>
              <a:t>patients with cancer</a:t>
            </a:r>
            <a:r>
              <a:rPr lang="en-US" dirty="0" smtClean="0"/>
              <a:t>.</a:t>
            </a:r>
            <a:endParaRPr lang="en-US" dirty="0"/>
          </a:p>
        </p:txBody>
      </p:sp>
    </p:spTree>
    <p:extLst>
      <p:ext uri="{BB962C8B-B14F-4D97-AF65-F5344CB8AC3E}">
        <p14:creationId xmlns:p14="http://schemas.microsoft.com/office/powerpoint/2010/main" val="457851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Autofit/>
          </a:bodyPr>
          <a:lstStyle/>
          <a:p>
            <a:r>
              <a:rPr lang="en-US" sz="2800" dirty="0"/>
              <a:t>VTE recurred in </a:t>
            </a:r>
            <a:r>
              <a:rPr lang="en-US" sz="2800" dirty="0" smtClean="0">
                <a:solidFill>
                  <a:srgbClr val="9B2563"/>
                </a:solidFill>
              </a:rPr>
              <a:t>3.9%</a:t>
            </a:r>
            <a:r>
              <a:rPr lang="en-US" sz="2800" dirty="0" smtClean="0"/>
              <a:t> </a:t>
            </a:r>
            <a:r>
              <a:rPr lang="en-US" sz="2800" dirty="0"/>
              <a:t>and in </a:t>
            </a:r>
            <a:r>
              <a:rPr lang="en-US" sz="2800" dirty="0" smtClean="0">
                <a:solidFill>
                  <a:srgbClr val="9B2563"/>
                </a:solidFill>
              </a:rPr>
              <a:t>6.0%</a:t>
            </a:r>
            <a:r>
              <a:rPr lang="en-US" sz="2800" dirty="0" smtClean="0"/>
              <a:t> </a:t>
            </a:r>
            <a:r>
              <a:rPr lang="en-US" sz="2800" dirty="0"/>
              <a:t>patients with cancer treated with DOAs and </a:t>
            </a:r>
            <a:r>
              <a:rPr lang="en-US" sz="2800" dirty="0" smtClean="0"/>
              <a:t>conventional treatment</a:t>
            </a:r>
            <a:r>
              <a:rPr lang="en-US" sz="2800" dirty="0"/>
              <a:t>, respectively (OR, 0.63; 95% CI, </a:t>
            </a:r>
            <a:r>
              <a:rPr lang="en-US" sz="2800" dirty="0" smtClean="0"/>
              <a:t>0.37-1.10</a:t>
            </a:r>
            <a:r>
              <a:rPr lang="en-US" sz="2800" dirty="0"/>
              <a:t>)</a:t>
            </a:r>
            <a:endParaRPr lang="en-US" sz="2800" dirty="0" smtClean="0"/>
          </a:p>
          <a:p>
            <a:r>
              <a:rPr lang="en-US" sz="2800" dirty="0" smtClean="0"/>
              <a:t>Major Bleeding </a:t>
            </a:r>
            <a:r>
              <a:rPr lang="en-US" sz="2800" dirty="0"/>
              <a:t>occurred in </a:t>
            </a:r>
            <a:r>
              <a:rPr lang="en-US" sz="2800" dirty="0" smtClean="0">
                <a:solidFill>
                  <a:srgbClr val="9B2563"/>
                </a:solidFill>
              </a:rPr>
              <a:t>3.2% </a:t>
            </a:r>
            <a:r>
              <a:rPr lang="en-US" sz="2800" dirty="0" smtClean="0"/>
              <a:t>and </a:t>
            </a:r>
            <a:r>
              <a:rPr lang="en-US" sz="2800" dirty="0">
                <a:solidFill>
                  <a:srgbClr val="9B2563"/>
                </a:solidFill>
              </a:rPr>
              <a:t>4.2% </a:t>
            </a:r>
            <a:r>
              <a:rPr lang="en-US" sz="2800" dirty="0"/>
              <a:t>of patients receiving DOAs and conventional treatment, respectively (OR, </a:t>
            </a:r>
            <a:r>
              <a:rPr lang="en-US" sz="2800" dirty="0" smtClean="0"/>
              <a:t>0.77; </a:t>
            </a:r>
            <a:r>
              <a:rPr lang="it-IT" sz="2800" dirty="0" smtClean="0"/>
              <a:t>95</a:t>
            </a:r>
            <a:r>
              <a:rPr lang="it-IT" sz="2800" dirty="0"/>
              <a:t>% CI, </a:t>
            </a:r>
            <a:r>
              <a:rPr lang="it-IT" sz="2800" dirty="0" smtClean="0"/>
              <a:t>0.41-1.44).</a:t>
            </a:r>
          </a:p>
          <a:p>
            <a:r>
              <a:rPr lang="en-US" sz="2800" dirty="0"/>
              <a:t>A</a:t>
            </a:r>
            <a:r>
              <a:rPr lang="en-US" sz="2800" dirty="0" smtClean="0"/>
              <a:t> </a:t>
            </a:r>
            <a:r>
              <a:rPr lang="en-US" sz="2800" dirty="0"/>
              <a:t>N</a:t>
            </a:r>
            <a:r>
              <a:rPr lang="en-US" sz="2800" dirty="0" smtClean="0"/>
              <a:t>on-significant </a:t>
            </a:r>
            <a:r>
              <a:rPr lang="en-US" sz="2800" dirty="0"/>
              <a:t>reduction of recurrent </a:t>
            </a:r>
            <a:r>
              <a:rPr lang="en-US" sz="2800" dirty="0" smtClean="0"/>
              <a:t>VTE of </a:t>
            </a:r>
            <a:r>
              <a:rPr lang="en-US" sz="2800" dirty="0"/>
              <a:t>about </a:t>
            </a:r>
            <a:r>
              <a:rPr lang="en-US" sz="2800" dirty="0">
                <a:solidFill>
                  <a:srgbClr val="9B2563"/>
                </a:solidFill>
              </a:rPr>
              <a:t>40% </a:t>
            </a:r>
            <a:r>
              <a:rPr lang="en-US" sz="2800" dirty="0"/>
              <a:t>in favor of DOAs compared with </a:t>
            </a:r>
            <a:r>
              <a:rPr lang="en-US" sz="2800" dirty="0" smtClean="0"/>
              <a:t>conventional treatment </a:t>
            </a:r>
            <a:r>
              <a:rPr lang="en-US" sz="2800" dirty="0"/>
              <a:t>with heparin followed by vitamin </a:t>
            </a:r>
            <a:r>
              <a:rPr lang="en-US" sz="2800" dirty="0" smtClean="0"/>
              <a:t>K antagonists</a:t>
            </a:r>
            <a:r>
              <a:rPr lang="en-US" sz="2800" dirty="0"/>
              <a:t>. </a:t>
            </a:r>
            <a:r>
              <a:rPr lang="en-US" sz="2800" dirty="0" smtClean="0"/>
              <a:t>The </a:t>
            </a:r>
            <a:r>
              <a:rPr lang="en-US" sz="2800" dirty="0"/>
              <a:t>reduction was consistent across </a:t>
            </a:r>
            <a:r>
              <a:rPr lang="en-US" sz="2800" dirty="0" smtClean="0"/>
              <a:t>all the </a:t>
            </a:r>
            <a:r>
              <a:rPr lang="en-US" sz="2800" dirty="0"/>
              <a:t>included studies</a:t>
            </a:r>
          </a:p>
        </p:txBody>
      </p:sp>
    </p:spTree>
    <p:extLst>
      <p:ext uri="{BB962C8B-B14F-4D97-AF65-F5344CB8AC3E}">
        <p14:creationId xmlns:p14="http://schemas.microsoft.com/office/powerpoint/2010/main" val="1650566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390650"/>
            <a:ext cx="110871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1718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400" dirty="0"/>
              <a:t>Six trials randomized </a:t>
            </a:r>
            <a:r>
              <a:rPr lang="en-US" sz="2400" dirty="0" smtClean="0">
                <a:solidFill>
                  <a:srgbClr val="9B2563"/>
                </a:solidFill>
              </a:rPr>
              <a:t>19,832 patients</a:t>
            </a:r>
            <a:r>
              <a:rPr lang="en-US" sz="2400" dirty="0"/>
              <a:t>, and </a:t>
            </a:r>
            <a:r>
              <a:rPr lang="en-US" sz="2400" dirty="0">
                <a:solidFill>
                  <a:srgbClr val="9B2563"/>
                </a:solidFill>
              </a:rPr>
              <a:t>1197 patients had cancer</a:t>
            </a:r>
            <a:r>
              <a:rPr lang="en-US" sz="2400" dirty="0" smtClean="0"/>
              <a:t>.</a:t>
            </a:r>
          </a:p>
          <a:p>
            <a:r>
              <a:rPr lang="en-US" sz="2400" dirty="0"/>
              <a:t>Risk of VTE or VTE-related death </a:t>
            </a:r>
            <a:r>
              <a:rPr lang="en-US" sz="2400" dirty="0">
                <a:solidFill>
                  <a:srgbClr val="9B2563"/>
                </a:solidFill>
              </a:rPr>
              <a:t>was not </a:t>
            </a:r>
            <a:r>
              <a:rPr lang="en-US" sz="2400" dirty="0" smtClean="0"/>
              <a:t>significantly different </a:t>
            </a:r>
            <a:r>
              <a:rPr lang="en-US" sz="2400" dirty="0"/>
              <a:t>with NOAC versus </a:t>
            </a:r>
            <a:r>
              <a:rPr lang="en-US" sz="2400" dirty="0" smtClean="0"/>
              <a:t>control (LMWH/VKA) </a:t>
            </a:r>
            <a:r>
              <a:rPr lang="en-US" sz="2400" dirty="0"/>
              <a:t>in patients with </a:t>
            </a:r>
            <a:r>
              <a:rPr lang="en-US" sz="2400" dirty="0" smtClean="0"/>
              <a:t>cancer</a:t>
            </a:r>
          </a:p>
          <a:p>
            <a:r>
              <a:rPr lang="en-US" sz="2400" dirty="0" smtClean="0"/>
              <a:t>Clinically relevant </a:t>
            </a:r>
            <a:r>
              <a:rPr lang="en-US" sz="2400" dirty="0"/>
              <a:t>bleeding </a:t>
            </a:r>
            <a:r>
              <a:rPr lang="en-US" sz="2400" dirty="0">
                <a:solidFill>
                  <a:srgbClr val="9B2563"/>
                </a:solidFill>
              </a:rPr>
              <a:t>was not higher </a:t>
            </a:r>
            <a:r>
              <a:rPr lang="en-US" sz="2400" dirty="0"/>
              <a:t>with NOAC compared with control (OR, 1.49; 95% CI, </a:t>
            </a:r>
            <a:r>
              <a:rPr lang="en-US" sz="2400" dirty="0" smtClean="0"/>
              <a:t>0.82–2.71);</a:t>
            </a:r>
          </a:p>
          <a:p>
            <a:r>
              <a:rPr lang="en-US" sz="2400" dirty="0"/>
              <a:t>No statistically significant </a:t>
            </a:r>
            <a:r>
              <a:rPr lang="en-US" sz="2400" dirty="0" smtClean="0"/>
              <a:t>difference of </a:t>
            </a:r>
            <a:r>
              <a:rPr lang="en-US" sz="2400" dirty="0"/>
              <a:t>efficacy and safety with NOAC was found between patients with and without cancer</a:t>
            </a:r>
            <a:r>
              <a:rPr lang="en-US" sz="2400" dirty="0" smtClean="0"/>
              <a:t>.</a:t>
            </a:r>
          </a:p>
          <a:p>
            <a:pPr marL="0" indent="0">
              <a:buNone/>
            </a:pPr>
            <a:r>
              <a:rPr lang="en-US" sz="2400" dirty="0" smtClean="0">
                <a:solidFill>
                  <a:schemeClr val="accent1">
                    <a:lumMod val="75000"/>
                  </a:schemeClr>
                </a:solidFill>
              </a:rPr>
              <a:t>Rivaroxaban</a:t>
            </a:r>
            <a:r>
              <a:rPr lang="en-US" sz="2400" dirty="0"/>
              <a:t> </a:t>
            </a:r>
            <a:r>
              <a:rPr lang="en-US" sz="2400" dirty="0" smtClean="0"/>
              <a:t>might </a:t>
            </a:r>
            <a:r>
              <a:rPr lang="en-US" sz="2400" dirty="0"/>
              <a:t>be equally effective and safe as vitamin K antagonist in patients with cancer.</a:t>
            </a:r>
          </a:p>
          <a:p>
            <a:pPr marL="0" indent="0">
              <a:buNone/>
            </a:pPr>
            <a:r>
              <a:rPr lang="en-US" sz="2400" dirty="0">
                <a:solidFill>
                  <a:schemeClr val="accent1">
                    <a:lumMod val="75000"/>
                  </a:schemeClr>
                </a:solidFill>
              </a:rPr>
              <a:t>Dabigatran</a:t>
            </a:r>
            <a:r>
              <a:rPr lang="en-US" sz="2400" dirty="0"/>
              <a:t> is as effective as comparator; however, safety profile of dabigatran is unknown.</a:t>
            </a:r>
          </a:p>
        </p:txBody>
      </p:sp>
    </p:spTree>
    <p:extLst>
      <p:ext uri="{BB962C8B-B14F-4D97-AF65-F5344CB8AC3E}">
        <p14:creationId xmlns:p14="http://schemas.microsoft.com/office/powerpoint/2010/main" val="2151882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ientificadvantage.com/wp-content/uploads/2012/08/photo_15836_2010042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06418" y="4304812"/>
            <a:ext cx="3732297" cy="1450757"/>
          </a:xfrm>
        </p:spPr>
        <p:txBody>
          <a:bodyPr>
            <a:normAutofit/>
          </a:bodyPr>
          <a:lstStyle/>
          <a:p>
            <a:r>
              <a:rPr lang="en-US" sz="60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w Cen MT Condensed Extra Bold" panose="020B0803020202020204" pitchFamily="34" charset="0"/>
              </a:rPr>
              <a:t>THANK YOU</a:t>
            </a:r>
            <a:endParaRPr lang="en-US" sz="60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w Cen MT Condensed Extra Bold" panose="020B0803020202020204" pitchFamily="34" charset="0"/>
            </a:endParaRPr>
          </a:p>
        </p:txBody>
      </p:sp>
    </p:spTree>
    <p:extLst>
      <p:ext uri="{BB962C8B-B14F-4D97-AF65-F5344CB8AC3E}">
        <p14:creationId xmlns:p14="http://schemas.microsoft.com/office/powerpoint/2010/main" val="241729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quest.mda.org/files/images/quest_18_1/heart_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85"/>
            <a:ext cx="12192000" cy="687698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513277" y="4385235"/>
            <a:ext cx="7231310" cy="2308324"/>
          </a:xfrm>
          <a:prstGeom prst="rect">
            <a:avLst/>
          </a:prstGeom>
          <a:noFill/>
        </p:spPr>
        <p:txBody>
          <a:bodyPr wrap="square" rtlCol="0">
            <a:spAutoFit/>
          </a:bodyPr>
          <a:lstStyle/>
          <a:p>
            <a:pPr algn="ctr"/>
            <a:r>
              <a:rPr lang="en-US" sz="7200" b="1" i="1" dirty="0" smtClean="0">
                <a:ln w="22225">
                  <a:solidFill>
                    <a:schemeClr val="accent2"/>
                  </a:solidFill>
                  <a:prstDash val="solid"/>
                </a:ln>
                <a:solidFill>
                  <a:srgbClr val="C00000"/>
                </a:solidFill>
              </a:rPr>
              <a:t>NOACs</a:t>
            </a:r>
          </a:p>
          <a:p>
            <a:pPr algn="ctr"/>
            <a:r>
              <a:rPr lang="en-US" sz="7200" b="1" i="1" dirty="0" smtClean="0">
                <a:ln w="22225">
                  <a:solidFill>
                    <a:schemeClr val="accent2"/>
                  </a:solidFill>
                  <a:prstDash val="solid"/>
                </a:ln>
                <a:solidFill>
                  <a:srgbClr val="C00000"/>
                </a:solidFill>
              </a:rPr>
              <a:t>Clinical Trials</a:t>
            </a:r>
            <a:endParaRPr lang="en-US" sz="7200" b="1" i="1" dirty="0">
              <a:ln w="22225">
                <a:solidFill>
                  <a:schemeClr val="accent2"/>
                </a:solidFill>
                <a:prstDash val="solid"/>
              </a:ln>
              <a:solidFill>
                <a:srgbClr val="C00000"/>
              </a:solidFill>
            </a:endParaRPr>
          </a:p>
        </p:txBody>
      </p:sp>
    </p:spTree>
    <p:extLst>
      <p:ext uri="{BB962C8B-B14F-4D97-AF65-F5344CB8AC3E}">
        <p14:creationId xmlns:p14="http://schemas.microsoft.com/office/powerpoint/2010/main" val="20257359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362" y="272955"/>
            <a:ext cx="9634811" cy="4654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19198" y="5137867"/>
            <a:ext cx="10255877" cy="1200329"/>
          </a:xfrm>
          <a:prstGeom prst="rect">
            <a:avLst/>
          </a:prstGeom>
        </p:spPr>
        <p:txBody>
          <a:bodyPr wrap="square">
            <a:spAutoFit/>
          </a:bodyPr>
          <a:lstStyle/>
          <a:p>
            <a:pPr algn="ctr"/>
            <a:r>
              <a:rPr lang="en-US" dirty="0" smtClean="0">
                <a:solidFill>
                  <a:srgbClr val="002060"/>
                </a:solidFill>
                <a:latin typeface="OTNEJMQuadraat"/>
              </a:rPr>
              <a:t>RE-LY Study</a:t>
            </a:r>
          </a:p>
          <a:p>
            <a:r>
              <a:rPr lang="en-US" dirty="0" smtClean="0">
                <a:solidFill>
                  <a:srgbClr val="002060"/>
                </a:solidFill>
                <a:latin typeface="OTNEJMQuadraat"/>
              </a:rPr>
              <a:t>951 </a:t>
            </a:r>
            <a:r>
              <a:rPr lang="en-US" dirty="0">
                <a:solidFill>
                  <a:srgbClr val="002060"/>
                </a:solidFill>
                <a:latin typeface="OTNEJMQuadraat"/>
              </a:rPr>
              <a:t>clinical </a:t>
            </a:r>
            <a:r>
              <a:rPr lang="en-US" dirty="0" smtClean="0">
                <a:solidFill>
                  <a:srgbClr val="002060"/>
                </a:solidFill>
                <a:latin typeface="OTNEJMQuadraat"/>
              </a:rPr>
              <a:t>centers in </a:t>
            </a:r>
            <a:r>
              <a:rPr lang="en-US" dirty="0">
                <a:solidFill>
                  <a:srgbClr val="002060"/>
                </a:solidFill>
                <a:latin typeface="OTNEJMQuadraat"/>
              </a:rPr>
              <a:t>44 </a:t>
            </a:r>
            <a:r>
              <a:rPr lang="en-US" dirty="0" smtClean="0">
                <a:solidFill>
                  <a:srgbClr val="002060"/>
                </a:solidFill>
                <a:latin typeface="OTNEJMQuadraat"/>
              </a:rPr>
              <a:t>countries, </a:t>
            </a:r>
            <a:r>
              <a:rPr lang="en-US" dirty="0">
                <a:solidFill>
                  <a:srgbClr val="002060"/>
                </a:solidFill>
                <a:latin typeface="OTNEJMQuadraat"/>
              </a:rPr>
              <a:t>Non-inferiority trial, 18,113 patients, fixed doses of dabigatran 110 mg or 150 mg twice daily — or, in an un-blinded fashion, adjusted-dose warfarin. </a:t>
            </a:r>
          </a:p>
          <a:p>
            <a:r>
              <a:rPr lang="en-US" dirty="0">
                <a:solidFill>
                  <a:srgbClr val="002060"/>
                </a:solidFill>
                <a:latin typeface="OTNEJMQuadraat"/>
              </a:rPr>
              <a:t>The median duration of the follow-up period was 2.0 years.</a:t>
            </a:r>
          </a:p>
        </p:txBody>
      </p:sp>
    </p:spTree>
    <p:extLst>
      <p:ext uri="{BB962C8B-B14F-4D97-AF65-F5344CB8AC3E}">
        <p14:creationId xmlns:p14="http://schemas.microsoft.com/office/powerpoint/2010/main" val="170775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image.slidesharecdn.com/drranjithmpantithromboticsinaf-130414093407-phpapp01/95/dr-ranjith-mp-antithrombotics-in-af-17-638.jpg?cb=13659321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84" y="172071"/>
            <a:ext cx="10890913" cy="5348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0460" y="5868351"/>
            <a:ext cx="11414013" cy="369332"/>
          </a:xfrm>
          <a:prstGeom prst="rect">
            <a:avLst/>
          </a:prstGeom>
        </p:spPr>
        <p:txBody>
          <a:bodyPr wrap="square">
            <a:spAutoFit/>
          </a:bodyPr>
          <a:lstStyle/>
          <a:p>
            <a:r>
              <a:rPr lang="en-US" b="1" dirty="0" smtClean="0">
                <a:solidFill>
                  <a:srgbClr val="9B2563"/>
                </a:solidFill>
              </a:rPr>
              <a:t>The rate </a:t>
            </a:r>
            <a:r>
              <a:rPr lang="en-US" b="1" dirty="0">
                <a:solidFill>
                  <a:srgbClr val="9B2563"/>
                </a:solidFill>
              </a:rPr>
              <a:t>of myocardial infarction was 0.53% per </a:t>
            </a:r>
            <a:r>
              <a:rPr lang="en-US" b="1" dirty="0" smtClean="0">
                <a:solidFill>
                  <a:srgbClr val="9B2563"/>
                </a:solidFill>
              </a:rPr>
              <a:t>year with </a:t>
            </a:r>
            <a:r>
              <a:rPr lang="en-US" b="1" dirty="0">
                <a:solidFill>
                  <a:srgbClr val="9B2563"/>
                </a:solidFill>
              </a:rPr>
              <a:t>warfarin and was higher with </a:t>
            </a:r>
            <a:r>
              <a:rPr lang="en-US" b="1" dirty="0" smtClean="0">
                <a:solidFill>
                  <a:srgbClr val="9B2563"/>
                </a:solidFill>
              </a:rPr>
              <a:t>dabigatran (0.72%) (P=0.048)</a:t>
            </a:r>
            <a:endParaRPr lang="en-US" b="1" dirty="0">
              <a:solidFill>
                <a:srgbClr val="9B2563"/>
              </a:solidFill>
            </a:endParaRPr>
          </a:p>
        </p:txBody>
      </p:sp>
    </p:spTree>
    <p:extLst>
      <p:ext uri="{BB962C8B-B14F-4D97-AF65-F5344CB8AC3E}">
        <p14:creationId xmlns:p14="http://schemas.microsoft.com/office/powerpoint/2010/main" val="2028251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901" y="340483"/>
            <a:ext cx="8750703" cy="4173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80509" y="446542"/>
            <a:ext cx="3223959" cy="369332"/>
          </a:xfrm>
          <a:prstGeom prst="rect">
            <a:avLst/>
          </a:prstGeom>
        </p:spPr>
        <p:txBody>
          <a:bodyPr wrap="none">
            <a:spAutoFit/>
          </a:bodyPr>
          <a:lstStyle/>
          <a:p>
            <a:r>
              <a:rPr lang="en-US" dirty="0"/>
              <a:t>N </a:t>
            </a:r>
            <a:r>
              <a:rPr lang="en-US" dirty="0" err="1"/>
              <a:t>Engl</a:t>
            </a:r>
            <a:r>
              <a:rPr lang="en-US" dirty="0"/>
              <a:t> J Med 2009;361:2342-52.</a:t>
            </a:r>
          </a:p>
        </p:txBody>
      </p:sp>
      <p:sp>
        <p:nvSpPr>
          <p:cNvPr id="3" name="Rectangle 2"/>
          <p:cNvSpPr/>
          <p:nvPr/>
        </p:nvSpPr>
        <p:spPr>
          <a:xfrm>
            <a:off x="1270061" y="4690996"/>
            <a:ext cx="10098523" cy="1754326"/>
          </a:xfrm>
          <a:prstGeom prst="rect">
            <a:avLst/>
          </a:prstGeom>
        </p:spPr>
        <p:txBody>
          <a:bodyPr wrap="square">
            <a:spAutoFit/>
          </a:bodyPr>
          <a:lstStyle/>
          <a:p>
            <a:r>
              <a:rPr lang="en-US" dirty="0" smtClean="0"/>
              <a:t>A randomized</a:t>
            </a:r>
            <a:r>
              <a:rPr lang="en-US" dirty="0"/>
              <a:t>, double-blind, </a:t>
            </a:r>
            <a:r>
              <a:rPr lang="en-US" dirty="0" smtClean="0"/>
              <a:t>non-inferiority trial</a:t>
            </a:r>
          </a:p>
          <a:p>
            <a:r>
              <a:rPr lang="en-US" dirty="0"/>
              <a:t>oral dabigatran, 150 mg twice daily, with warfarin  adjusted to INR: 2.0 to </a:t>
            </a:r>
            <a:r>
              <a:rPr lang="en-US" dirty="0" smtClean="0"/>
              <a:t>3.0</a:t>
            </a:r>
          </a:p>
          <a:p>
            <a:r>
              <a:rPr lang="en-US" dirty="0"/>
              <a:t>228 clinical centers in 29 countries</a:t>
            </a:r>
          </a:p>
          <a:p>
            <a:endParaRPr lang="en-US" dirty="0"/>
          </a:p>
          <a:p>
            <a:endParaRPr lang="en-US" dirty="0" smtClean="0"/>
          </a:p>
          <a:p>
            <a:endParaRPr lang="en-US" dirty="0"/>
          </a:p>
        </p:txBody>
      </p:sp>
    </p:spTree>
    <p:extLst>
      <p:ext uri="{BB962C8B-B14F-4D97-AF65-F5344CB8AC3E}">
        <p14:creationId xmlns:p14="http://schemas.microsoft.com/office/powerpoint/2010/main" val="237449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46412"/>
          </a:xfrm>
        </p:spPr>
        <p:txBody>
          <a:bodyPr/>
          <a:lstStyle/>
          <a:p>
            <a:pPr algn="ctr"/>
            <a:r>
              <a:rPr lang="en-US" b="1" dirty="0" smtClean="0">
                <a:solidFill>
                  <a:srgbClr val="002060"/>
                </a:solidFill>
                <a:effectLst>
                  <a:outerShdw blurRad="38100" dist="38100" dir="2700000" algn="tl">
                    <a:srgbClr val="000000">
                      <a:alpha val="43137"/>
                    </a:srgbClr>
                  </a:outerShdw>
                </a:effectLst>
              </a:rPr>
              <a:t>RE-COVER study</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a:t>initially given parenteral anticoagulation </a:t>
            </a:r>
            <a:r>
              <a:rPr lang="en-US" dirty="0" smtClean="0"/>
              <a:t>therapy for </a:t>
            </a:r>
            <a:r>
              <a:rPr lang="en-US" dirty="0"/>
              <a:t>a median of 9 days </a:t>
            </a:r>
            <a:endParaRPr lang="en-US" dirty="0" smtClean="0"/>
          </a:p>
          <a:p>
            <a:r>
              <a:rPr lang="en-US" dirty="0" smtClean="0"/>
              <a:t>The </a:t>
            </a:r>
            <a:r>
              <a:rPr lang="en-US" dirty="0">
                <a:solidFill>
                  <a:srgbClr val="9B2563"/>
                </a:solidFill>
              </a:rPr>
              <a:t>primary outcome </a:t>
            </a:r>
            <a:r>
              <a:rPr lang="en-US" dirty="0" smtClean="0"/>
              <a:t>was the </a:t>
            </a:r>
            <a:r>
              <a:rPr lang="en-US" dirty="0"/>
              <a:t>6-month incidence of recurrent symptomatic, objectively confirmed </a:t>
            </a:r>
            <a:r>
              <a:rPr lang="en-US" dirty="0" smtClean="0">
                <a:solidFill>
                  <a:srgbClr val="9B2563"/>
                </a:solidFill>
              </a:rPr>
              <a:t>venous thromboembolism </a:t>
            </a:r>
            <a:r>
              <a:rPr lang="en-US" dirty="0">
                <a:solidFill>
                  <a:srgbClr val="9B2563"/>
                </a:solidFill>
              </a:rPr>
              <a:t>and related deaths. </a:t>
            </a:r>
            <a:endParaRPr lang="en-US" dirty="0" smtClean="0">
              <a:solidFill>
                <a:srgbClr val="9B2563"/>
              </a:solidFill>
            </a:endParaRPr>
          </a:p>
          <a:p>
            <a:r>
              <a:rPr lang="en-US" dirty="0" smtClean="0"/>
              <a:t>Safety </a:t>
            </a:r>
            <a:r>
              <a:rPr lang="en-US" dirty="0"/>
              <a:t>end points included </a:t>
            </a:r>
            <a:r>
              <a:rPr lang="en-US" dirty="0">
                <a:solidFill>
                  <a:srgbClr val="9B2563"/>
                </a:solidFill>
              </a:rPr>
              <a:t>bleeding </a:t>
            </a:r>
            <a:r>
              <a:rPr lang="en-US" dirty="0" smtClean="0">
                <a:solidFill>
                  <a:srgbClr val="9B2563"/>
                </a:solidFill>
              </a:rPr>
              <a:t>events</a:t>
            </a:r>
            <a:r>
              <a:rPr lang="en-US" dirty="0" smtClean="0"/>
              <a:t>, acute </a:t>
            </a:r>
            <a:r>
              <a:rPr lang="en-US" dirty="0"/>
              <a:t>coronary syndromes, other adverse events, and results of liver-function tests</a:t>
            </a:r>
            <a:r>
              <a:rPr lang="en-US" dirty="0" smtClean="0"/>
              <a:t>.</a:t>
            </a:r>
          </a:p>
          <a:p>
            <a:r>
              <a:rPr lang="en-US" sz="2400" b="1" u="sng" dirty="0" smtClean="0">
                <a:solidFill>
                  <a:srgbClr val="C00000"/>
                </a:solidFill>
              </a:rPr>
              <a:t>RESULTS:</a:t>
            </a:r>
          </a:p>
          <a:p>
            <a:r>
              <a:rPr lang="en-US" dirty="0" smtClean="0"/>
              <a:t>A </a:t>
            </a:r>
            <a:r>
              <a:rPr lang="en-US" dirty="0"/>
              <a:t>total of 30 of the 1274 patients randomly assigned to receive dabigatran </a:t>
            </a:r>
            <a:r>
              <a:rPr lang="en-US" dirty="0">
                <a:solidFill>
                  <a:srgbClr val="9B2563"/>
                </a:solidFill>
              </a:rPr>
              <a:t>(2.4</a:t>
            </a:r>
            <a:r>
              <a:rPr lang="en-US" dirty="0" smtClean="0">
                <a:solidFill>
                  <a:srgbClr val="9B2563"/>
                </a:solidFill>
              </a:rPr>
              <a:t>%), </a:t>
            </a:r>
            <a:r>
              <a:rPr lang="en-US" dirty="0" smtClean="0"/>
              <a:t>as </a:t>
            </a:r>
            <a:r>
              <a:rPr lang="en-US" dirty="0"/>
              <a:t>compared with 27 of the 1265 patients randomly assigned to warfarin </a:t>
            </a:r>
            <a:r>
              <a:rPr lang="en-US" dirty="0">
                <a:solidFill>
                  <a:srgbClr val="9B2563"/>
                </a:solidFill>
              </a:rPr>
              <a:t>(2.1</a:t>
            </a:r>
            <a:r>
              <a:rPr lang="en-US" dirty="0" smtClean="0">
                <a:solidFill>
                  <a:srgbClr val="9B2563"/>
                </a:solidFill>
              </a:rPr>
              <a:t>%), </a:t>
            </a:r>
            <a:r>
              <a:rPr lang="en-US" dirty="0" smtClean="0"/>
              <a:t>had </a:t>
            </a:r>
            <a:r>
              <a:rPr lang="en-US" dirty="0"/>
              <a:t>recurrent venous thromboembolism</a:t>
            </a:r>
            <a:r>
              <a:rPr lang="en-US" dirty="0" smtClean="0"/>
              <a:t>;</a:t>
            </a:r>
          </a:p>
          <a:p>
            <a:r>
              <a:rPr lang="en-US" dirty="0">
                <a:solidFill>
                  <a:srgbClr val="0070C0"/>
                </a:solidFill>
              </a:rPr>
              <a:t>Adverse events leading to discontinuation of the study drug occurred in </a:t>
            </a:r>
            <a:r>
              <a:rPr lang="en-US" dirty="0" smtClean="0">
                <a:solidFill>
                  <a:srgbClr val="9B2563"/>
                </a:solidFill>
              </a:rPr>
              <a:t>9.0% </a:t>
            </a:r>
            <a:r>
              <a:rPr lang="en-US" dirty="0" smtClean="0">
                <a:solidFill>
                  <a:srgbClr val="0070C0"/>
                </a:solidFill>
              </a:rPr>
              <a:t>of </a:t>
            </a:r>
            <a:r>
              <a:rPr lang="en-US" dirty="0">
                <a:solidFill>
                  <a:srgbClr val="0070C0"/>
                </a:solidFill>
              </a:rPr>
              <a:t>patients assigned to dabigatran and in </a:t>
            </a:r>
            <a:r>
              <a:rPr lang="en-US" dirty="0">
                <a:solidFill>
                  <a:srgbClr val="9B2563"/>
                </a:solidFill>
              </a:rPr>
              <a:t>6.8% </a:t>
            </a:r>
            <a:r>
              <a:rPr lang="en-US" dirty="0">
                <a:solidFill>
                  <a:srgbClr val="0070C0"/>
                </a:solidFill>
              </a:rPr>
              <a:t>of patients assigned to </a:t>
            </a:r>
            <a:r>
              <a:rPr lang="en-US" dirty="0" smtClean="0">
                <a:solidFill>
                  <a:srgbClr val="0070C0"/>
                </a:solidFill>
              </a:rPr>
              <a:t>warfarin (P </a:t>
            </a:r>
            <a:r>
              <a:rPr lang="en-US" dirty="0">
                <a:solidFill>
                  <a:srgbClr val="0070C0"/>
                </a:solidFill>
              </a:rPr>
              <a:t>= 0.05).</a:t>
            </a:r>
            <a:endParaRPr lang="en-US" dirty="0" smtClean="0">
              <a:solidFill>
                <a:srgbClr val="0070C0"/>
              </a:solidFill>
            </a:endParaRPr>
          </a:p>
        </p:txBody>
      </p:sp>
    </p:spTree>
    <p:extLst>
      <p:ext uri="{BB962C8B-B14F-4D97-AF65-F5344CB8AC3E}">
        <p14:creationId xmlns:p14="http://schemas.microsoft.com/office/powerpoint/2010/main" val="327431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images.slideplayer.com/13/4053344/slides/slide_1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images.slideplayer.com/13/4053344/slides/slide_13.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descr="C:\Users\pc\Pictures\slide_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175" y="15875"/>
            <a:ext cx="9122832" cy="684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884664"/>
      </p:ext>
    </p:extLst>
  </p:cSld>
  <p:clrMapOvr>
    <a:masterClrMapping/>
  </p:clrMapOvr>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705</TotalTime>
  <Words>1723</Words>
  <Application>Microsoft Office PowerPoint</Application>
  <PresentationFormat>Widescreen</PresentationFormat>
  <Paragraphs>193</Paragraphs>
  <Slides>37</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37</vt:i4>
      </vt:variant>
    </vt:vector>
  </HeadingPairs>
  <TitlesOfParts>
    <vt:vector size="47" baseType="lpstr">
      <vt:lpstr>Arial</vt:lpstr>
      <vt:lpstr>Calibri</vt:lpstr>
      <vt:lpstr>Calibri Light</vt:lpstr>
      <vt:lpstr>OTNEJMQuadraat</vt:lpstr>
      <vt:lpstr>OTNEJMScalaSansLF</vt:lpstr>
      <vt:lpstr>Tw Cen MT Condensed Extra Bold</vt:lpstr>
      <vt:lpstr>Wingdings</vt:lpstr>
      <vt:lpstr>Retrospect</vt:lpstr>
      <vt:lpstr>Default Design</vt:lpstr>
      <vt:lpstr>2_Default Design</vt:lpstr>
      <vt:lpstr>Review on NOACs Studies</vt:lpstr>
      <vt:lpstr>PowerPoint Presentation</vt:lpstr>
      <vt:lpstr>New Oral Anticoagulants (NOACs)</vt:lpstr>
      <vt:lpstr>PowerPoint Presentation</vt:lpstr>
      <vt:lpstr>PowerPoint Presentation</vt:lpstr>
      <vt:lpstr>PowerPoint Presentation</vt:lpstr>
      <vt:lpstr>PowerPoint Presentation</vt:lpstr>
      <vt:lpstr>RE-COVER study</vt:lpstr>
      <vt:lpstr>PowerPoint Presentation</vt:lpstr>
      <vt:lpstr>PowerPoint Presentation</vt:lpstr>
      <vt:lpstr>ROCKET AF Trial  Summary</vt:lpstr>
      <vt:lpstr>PowerPoint Presentation</vt:lpstr>
      <vt:lpstr>PowerPoint Presentation</vt:lpstr>
      <vt:lpstr>Einstein DVT</vt:lpstr>
      <vt:lpstr>Einstein Acute DVT Study Safety Outcomes</vt:lpstr>
      <vt:lpstr>PowerPoint Presentation</vt:lpstr>
      <vt:lpstr>Einstein PE</vt:lpstr>
      <vt:lpstr>PowerPoint Presentation</vt:lpstr>
      <vt:lpstr> The EINSTEIN-Extension study </vt:lpstr>
      <vt:lpstr>PowerPoint Presentation</vt:lpstr>
      <vt:lpstr>RECORD 1 Methods</vt:lpstr>
      <vt:lpstr>RECORD 1 Results</vt:lpstr>
      <vt:lpstr>RECORD1: summary</vt:lpstr>
      <vt:lpstr>Conclusions RECORD 1 Trial</vt:lpstr>
      <vt:lpstr>PowerPoint Presentation</vt:lpstr>
      <vt:lpstr>RECORD 3 Methods</vt:lpstr>
      <vt:lpstr>RECORD 3 Results</vt:lpstr>
      <vt:lpstr>RECORD 3 Trial</vt:lpstr>
      <vt:lpstr>PowerPoint Presentation</vt:lpstr>
      <vt:lpstr>Findings</vt:lpstr>
      <vt:lpstr>PowerPoint Presentation</vt:lpstr>
      <vt:lpstr>PowerPoint Presentation</vt:lpstr>
      <vt:lpstr>PowerPoint Presentation</vt:lpstr>
      <vt:lpstr>Results</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Dr.Sadeghi</dc:creator>
  <cp:lastModifiedBy>Kourosh Sadeghi</cp:lastModifiedBy>
  <cp:revision>38</cp:revision>
  <dcterms:created xsi:type="dcterms:W3CDTF">2016-08-17T06:31:49Z</dcterms:created>
  <dcterms:modified xsi:type="dcterms:W3CDTF">2016-08-18T05:33:58Z</dcterms:modified>
</cp:coreProperties>
</file>