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78" r:id="rId4"/>
    <p:sldId id="279" r:id="rId5"/>
    <p:sldId id="259" r:id="rId6"/>
    <p:sldId id="280" r:id="rId7"/>
    <p:sldId id="274" r:id="rId8"/>
    <p:sldId id="260" r:id="rId9"/>
    <p:sldId id="286" r:id="rId10"/>
    <p:sldId id="287" r:id="rId11"/>
    <p:sldId id="289" r:id="rId12"/>
    <p:sldId id="282" r:id="rId13"/>
    <p:sldId id="281" r:id="rId14"/>
    <p:sldId id="283" r:id="rId15"/>
    <p:sldId id="290" r:id="rId16"/>
    <p:sldId id="288" r:id="rId17"/>
    <p:sldId id="299" r:id="rId18"/>
    <p:sldId id="300" r:id="rId19"/>
    <p:sldId id="301" r:id="rId20"/>
    <p:sldId id="284" r:id="rId21"/>
    <p:sldId id="285" r:id="rId22"/>
    <p:sldId id="295" r:id="rId23"/>
    <p:sldId id="292" r:id="rId24"/>
    <p:sldId id="268" r:id="rId25"/>
    <p:sldId id="269" r:id="rId26"/>
    <p:sldId id="267" r:id="rId27"/>
    <p:sldId id="270" r:id="rId28"/>
    <p:sldId id="271" r:id="rId29"/>
    <p:sldId id="272" r:id="rId30"/>
    <p:sldId id="273" r:id="rId31"/>
    <p:sldId id="298" r:id="rId32"/>
    <p:sldId id="27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4456-0DE1-4C9F-A1C4-EBE5EC57282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2484-2598-49E8-AC3C-8EFD6FBC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4456-0DE1-4C9F-A1C4-EBE5EC57282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2484-2598-49E8-AC3C-8EFD6FBC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9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4456-0DE1-4C9F-A1C4-EBE5EC57282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2484-2598-49E8-AC3C-8EFD6FBC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5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4456-0DE1-4C9F-A1C4-EBE5EC57282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2484-2598-49E8-AC3C-8EFD6FBC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8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4456-0DE1-4C9F-A1C4-EBE5EC57282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2484-2598-49E8-AC3C-8EFD6FBC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6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4456-0DE1-4C9F-A1C4-EBE5EC57282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2484-2598-49E8-AC3C-8EFD6FBC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0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4456-0DE1-4C9F-A1C4-EBE5EC57282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2484-2598-49E8-AC3C-8EFD6FBC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7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4456-0DE1-4C9F-A1C4-EBE5EC57282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2484-2598-49E8-AC3C-8EFD6FBC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4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4456-0DE1-4C9F-A1C4-EBE5EC57282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2484-2598-49E8-AC3C-8EFD6FBC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6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4456-0DE1-4C9F-A1C4-EBE5EC57282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2484-2598-49E8-AC3C-8EFD6FBC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4456-0DE1-4C9F-A1C4-EBE5EC57282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2484-2598-49E8-AC3C-8EFD6FBC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5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34456-0DE1-4C9F-A1C4-EBE5EC57282C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42484-2598-49E8-AC3C-8EFD6FBC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1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48" y="367646"/>
            <a:ext cx="9568207" cy="6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276" y="329938"/>
            <a:ext cx="9483365" cy="582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398" y="377072"/>
            <a:ext cx="9012025" cy="59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EINSTEIN trial : </a:t>
            </a:r>
            <a:r>
              <a:rPr lang="en-US" dirty="0" smtClean="0"/>
              <a:t>compared rivaroxaban with enoxaparin/warfarin 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Rivaroxaban</a:t>
            </a:r>
            <a:r>
              <a:rPr lang="en-US" dirty="0" smtClean="0"/>
              <a:t> was non-inferior to standard therapy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Safety outcome </a:t>
            </a:r>
            <a:r>
              <a:rPr lang="en-US" dirty="0" smtClean="0"/>
              <a:t>was similar but </a:t>
            </a:r>
            <a:r>
              <a:rPr lang="en-US" dirty="0" smtClean="0">
                <a:solidFill>
                  <a:srgbClr val="FF0000"/>
                </a:solidFill>
              </a:rPr>
              <a:t>major bleeding </a:t>
            </a:r>
            <a:r>
              <a:rPr lang="en-US" dirty="0" smtClean="0"/>
              <a:t>was less in rivaroxaban group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RE-COVER trial :</a:t>
            </a:r>
            <a:r>
              <a:rPr lang="en-US" dirty="0" smtClean="0"/>
              <a:t>compared dabigatran with warfarin: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Dabigatran</a:t>
            </a:r>
            <a:r>
              <a:rPr lang="en-US" dirty="0" smtClean="0"/>
              <a:t> was non-inferior to warfarin &amp; no differences in major bleeding &amp; fewer episodes of any bleeding</a:t>
            </a:r>
          </a:p>
          <a:p>
            <a:endParaRPr lang="en-US" dirty="0"/>
          </a:p>
          <a:p>
            <a:r>
              <a:rPr lang="en-US" sz="3200" b="1" dirty="0" smtClean="0">
                <a:solidFill>
                  <a:srgbClr val="00B050"/>
                </a:solidFill>
              </a:rPr>
              <a:t>RECOVER II </a:t>
            </a:r>
            <a:r>
              <a:rPr lang="en-US" dirty="0" smtClean="0"/>
              <a:t>confirmed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AMPLIFY STUDY 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Apixaban</a:t>
            </a:r>
            <a:r>
              <a:rPr lang="en-US" dirty="0" smtClean="0"/>
              <a:t> was non-inferior to conventional therapy &amp; less chance for major bleeding</a:t>
            </a:r>
          </a:p>
          <a:p>
            <a:endParaRPr lang="en-US" dirty="0"/>
          </a:p>
          <a:p>
            <a:r>
              <a:rPr lang="en-US" sz="3200" b="1" dirty="0" smtClean="0">
                <a:solidFill>
                  <a:srgbClr val="00B050"/>
                </a:solidFill>
              </a:rPr>
              <a:t>HOKUSAL STUDY: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Edoxaban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was non-inferior to warfarin &amp; major and non major bleeding was less (3.3% against 6.2%)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89" y="311085"/>
            <a:ext cx="9030877" cy="65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88" y="772998"/>
            <a:ext cx="7136091" cy="579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3" y="763571"/>
            <a:ext cx="7004116" cy="564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patient who have </a:t>
            </a:r>
            <a:r>
              <a:rPr lang="en-US" dirty="0" smtClean="0">
                <a:solidFill>
                  <a:srgbClr val="FF0000"/>
                </a:solidFill>
              </a:rPr>
              <a:t>recurrent VTE on VKA or NOAC </a:t>
            </a:r>
            <a:r>
              <a:rPr lang="en-US" dirty="0" smtClean="0"/>
              <a:t>we suggest </a:t>
            </a:r>
            <a:r>
              <a:rPr lang="en-US" dirty="0" smtClean="0">
                <a:solidFill>
                  <a:srgbClr val="FF0000"/>
                </a:solidFill>
              </a:rPr>
              <a:t>switching to LMWH </a:t>
            </a:r>
            <a:r>
              <a:rPr lang="en-US" dirty="0" smtClean="0"/>
              <a:t>at least temporarily</a:t>
            </a:r>
          </a:p>
          <a:p>
            <a:endParaRPr lang="en-US" dirty="0"/>
          </a:p>
          <a:p>
            <a:r>
              <a:rPr lang="en-US" dirty="0" smtClean="0"/>
              <a:t>In patient who have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recurrent VTE</a:t>
            </a:r>
            <a:r>
              <a:rPr lang="en-US" dirty="0" smtClean="0"/>
              <a:t> on long term </a:t>
            </a:r>
            <a:r>
              <a:rPr lang="en-US" dirty="0" smtClean="0">
                <a:solidFill>
                  <a:srgbClr val="FF0000"/>
                </a:solidFill>
              </a:rPr>
              <a:t>LMWH</a:t>
            </a:r>
            <a:r>
              <a:rPr lang="en-US" dirty="0" smtClean="0"/>
              <a:t> we suggest </a:t>
            </a:r>
            <a:r>
              <a:rPr lang="en-US" dirty="0" smtClean="0">
                <a:solidFill>
                  <a:srgbClr val="FF0000"/>
                </a:solidFill>
              </a:rPr>
              <a:t>increasing dose 1/4  to 1/3 </a:t>
            </a:r>
          </a:p>
          <a:p>
            <a:endParaRPr lang="en-US" dirty="0"/>
          </a:p>
          <a:p>
            <a:r>
              <a:rPr lang="en-US" dirty="0" smtClean="0"/>
              <a:t>Risk of </a:t>
            </a:r>
            <a:r>
              <a:rPr lang="en-US" dirty="0" smtClean="0">
                <a:solidFill>
                  <a:srgbClr val="FF0000"/>
                </a:solidFill>
              </a:rPr>
              <a:t>bleeding is lower with </a:t>
            </a:r>
            <a:r>
              <a:rPr lang="en-US" dirty="0" err="1" smtClean="0">
                <a:solidFill>
                  <a:srgbClr val="FF0000"/>
                </a:solidFill>
              </a:rPr>
              <a:t>apixaban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than other NOAC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AT10</a:t>
            </a:r>
            <a:r>
              <a:rPr lang="en-US" dirty="0" smtClean="0"/>
              <a:t> suggest </a:t>
            </a:r>
            <a:r>
              <a:rPr lang="en-US" dirty="0" smtClean="0">
                <a:solidFill>
                  <a:srgbClr val="00B050"/>
                </a:solidFill>
              </a:rPr>
              <a:t>NOAC to VKA </a:t>
            </a:r>
            <a:r>
              <a:rPr lang="en-US" dirty="0" smtClean="0"/>
              <a:t>for initial &amp; long term for VTE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AT9</a:t>
            </a:r>
            <a:r>
              <a:rPr lang="en-US" dirty="0" smtClean="0"/>
              <a:t> Suggested </a:t>
            </a:r>
            <a:r>
              <a:rPr lang="en-US" dirty="0" smtClean="0">
                <a:solidFill>
                  <a:srgbClr val="FF0000"/>
                </a:solidFill>
              </a:rPr>
              <a:t>same anticoagulant </a:t>
            </a:r>
            <a:r>
              <a:rPr lang="en-US" dirty="0" smtClean="0"/>
              <a:t>was used in initial part </a:t>
            </a:r>
            <a:r>
              <a:rPr lang="en-US" dirty="0" smtClean="0">
                <a:solidFill>
                  <a:srgbClr val="FF0000"/>
                </a:solidFill>
              </a:rPr>
              <a:t>should be </a:t>
            </a:r>
            <a:r>
              <a:rPr lang="en-US" dirty="0" smtClean="0"/>
              <a:t>used after 3 or 6 months but </a:t>
            </a:r>
            <a:r>
              <a:rPr lang="en-US" dirty="0" smtClean="0">
                <a:solidFill>
                  <a:srgbClr val="00B050"/>
                </a:solidFill>
              </a:rPr>
              <a:t>AT10</a:t>
            </a:r>
            <a:r>
              <a:rPr lang="en-US" dirty="0" smtClean="0"/>
              <a:t> suggest </a:t>
            </a:r>
            <a:r>
              <a:rPr lang="en-US" dirty="0" smtClean="0">
                <a:solidFill>
                  <a:srgbClr val="00B050"/>
                </a:solidFill>
              </a:rPr>
              <a:t>no obligation to switch </a:t>
            </a:r>
          </a:p>
          <a:p>
            <a:endParaRPr lang="en-US" dirty="0"/>
          </a:p>
          <a:p>
            <a:r>
              <a:rPr lang="en-US" dirty="0" smtClean="0"/>
              <a:t>According to </a:t>
            </a:r>
            <a:r>
              <a:rPr lang="en-US" dirty="0" smtClean="0">
                <a:solidFill>
                  <a:srgbClr val="00B050"/>
                </a:solidFill>
              </a:rPr>
              <a:t>AT10 </a:t>
            </a:r>
            <a:r>
              <a:rPr lang="en-US" dirty="0" err="1" smtClean="0">
                <a:solidFill>
                  <a:srgbClr val="00B050"/>
                </a:solidFill>
              </a:rPr>
              <a:t>apixaban</a:t>
            </a:r>
            <a:r>
              <a:rPr lang="en-US" dirty="0" smtClean="0">
                <a:solidFill>
                  <a:srgbClr val="00B050"/>
                </a:solidFill>
              </a:rPr>
              <a:t> 5mg BD change to 2.5 mg BD </a:t>
            </a:r>
            <a:r>
              <a:rPr lang="en-US" dirty="0" smtClean="0"/>
              <a:t>for extended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TREATMENT OF ACUTE PULMONARY THROMBOEMB0LISM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02318"/>
            <a:ext cx="9144000" cy="855482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B050"/>
                </a:solidFill>
              </a:rPr>
              <a:t>SEYED REZA SEYEDI.MD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Rivaroxaban ,dabigatran &amp; </a:t>
            </a:r>
            <a:r>
              <a:rPr lang="en-US" dirty="0" err="1" smtClean="0"/>
              <a:t>apixaban</a:t>
            </a:r>
            <a:r>
              <a:rPr lang="en-US" dirty="0" smtClean="0"/>
              <a:t> are</a:t>
            </a:r>
            <a:r>
              <a:rPr lang="en-US" dirty="0" smtClean="0">
                <a:solidFill>
                  <a:srgbClr val="FF0000"/>
                </a:solidFill>
              </a:rPr>
              <a:t> approved </a:t>
            </a:r>
            <a:r>
              <a:rPr lang="en-US" dirty="0" smtClean="0"/>
              <a:t>for VTE(2014) &amp; </a:t>
            </a:r>
            <a:r>
              <a:rPr lang="en-US" dirty="0" err="1" smtClean="0"/>
              <a:t>edoxaban</a:t>
            </a:r>
            <a:r>
              <a:rPr lang="en-US" dirty="0" smtClean="0"/>
              <a:t>(2016)</a:t>
            </a:r>
          </a:p>
          <a:p>
            <a:endParaRPr lang="en-US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THROMBOLITIC TREATMENT: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dirty="0" smtClean="0"/>
              <a:t>Restore perfusion more </a:t>
            </a:r>
            <a:r>
              <a:rPr lang="en-US" dirty="0" smtClean="0">
                <a:solidFill>
                  <a:srgbClr val="FF0000"/>
                </a:solidFill>
              </a:rPr>
              <a:t>rapidly </a:t>
            </a:r>
          </a:p>
          <a:p>
            <a:r>
              <a:rPr lang="en-US" dirty="0" smtClean="0"/>
              <a:t>Regimens over </a:t>
            </a:r>
            <a:r>
              <a:rPr lang="en-US" dirty="0" smtClean="0">
                <a:solidFill>
                  <a:srgbClr val="FF0000"/>
                </a:solidFill>
              </a:rPr>
              <a:t>2h </a:t>
            </a:r>
            <a:r>
              <a:rPr lang="en-US" dirty="0" smtClean="0"/>
              <a:t>preferable to 12-24h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Reteplase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desmoteplase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compred</a:t>
            </a:r>
            <a:r>
              <a:rPr lang="en-US" dirty="0" smtClean="0"/>
              <a:t> with </a:t>
            </a:r>
            <a:r>
              <a:rPr lang="en-US" dirty="0" err="1" smtClean="0">
                <a:solidFill>
                  <a:srgbClr val="FF0000"/>
                </a:solidFill>
              </a:rPr>
              <a:t>rtPA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Similar</a:t>
            </a:r>
            <a:r>
              <a:rPr lang="en-US" dirty="0" smtClean="0"/>
              <a:t> results in </a:t>
            </a:r>
            <a:r>
              <a:rPr lang="en-US" dirty="0" err="1" smtClean="0">
                <a:solidFill>
                  <a:srgbClr val="FF0000"/>
                </a:solidFill>
              </a:rPr>
              <a:t>haemodynamic</a:t>
            </a:r>
            <a:r>
              <a:rPr lang="en-US" dirty="0" smtClean="0"/>
              <a:t>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UFH</a:t>
            </a:r>
            <a:r>
              <a:rPr lang="en-US" dirty="0" smtClean="0"/>
              <a:t> should be</a:t>
            </a:r>
            <a:r>
              <a:rPr lang="en-US" dirty="0" smtClean="0">
                <a:solidFill>
                  <a:srgbClr val="FF0000"/>
                </a:solidFill>
              </a:rPr>
              <a:t> stopped </a:t>
            </a:r>
            <a:r>
              <a:rPr lang="en-US" dirty="0" smtClean="0"/>
              <a:t>during injection of  SK or UK and can be </a:t>
            </a:r>
            <a:r>
              <a:rPr lang="en-US" dirty="0" smtClean="0">
                <a:solidFill>
                  <a:srgbClr val="FF0000"/>
                </a:solidFill>
              </a:rPr>
              <a:t>continued</a:t>
            </a:r>
            <a:r>
              <a:rPr lang="en-US" dirty="0" smtClean="0"/>
              <a:t> during </a:t>
            </a:r>
            <a:r>
              <a:rPr lang="en-US" dirty="0" err="1" smtClean="0"/>
              <a:t>rtPA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Infusion of </a:t>
            </a:r>
            <a:r>
              <a:rPr lang="en-US" dirty="0" smtClean="0">
                <a:solidFill>
                  <a:srgbClr val="FF0000"/>
                </a:solidFill>
              </a:rPr>
              <a:t>UFH delayed </a:t>
            </a:r>
            <a:r>
              <a:rPr lang="en-US" dirty="0" smtClean="0"/>
              <a:t>until 12h after LMWH (BD) or 24h (once daily)</a:t>
            </a:r>
          </a:p>
          <a:p>
            <a:endParaRPr lang="en-US" dirty="0" smtClean="0"/>
          </a:p>
          <a:p>
            <a:r>
              <a:rPr lang="en-US" dirty="0" smtClean="0"/>
              <a:t>Over all</a:t>
            </a:r>
            <a:r>
              <a:rPr lang="en-US" dirty="0" smtClean="0">
                <a:solidFill>
                  <a:srgbClr val="FF0000"/>
                </a:solidFill>
              </a:rPr>
              <a:t>&gt;90% </a:t>
            </a:r>
            <a:r>
              <a:rPr lang="en-US" dirty="0" smtClean="0"/>
              <a:t>of patient respond to </a:t>
            </a:r>
            <a:r>
              <a:rPr lang="en-US" dirty="0" smtClean="0">
                <a:solidFill>
                  <a:srgbClr val="FF0000"/>
                </a:solidFill>
              </a:rPr>
              <a:t>thrombolysis</a:t>
            </a:r>
            <a:r>
              <a:rPr lang="en-US" dirty="0" smtClean="0"/>
              <a:t> (clinical &amp; echo </a:t>
            </a:r>
            <a:r>
              <a:rPr lang="en-US" dirty="0" err="1" smtClean="0"/>
              <a:t>cardiographic</a:t>
            </a:r>
            <a:r>
              <a:rPr lang="en-US" dirty="0" smtClean="0"/>
              <a:t> within 36h)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Greatest </a:t>
            </a:r>
            <a:r>
              <a:rPr lang="en-US" dirty="0" err="1" smtClean="0">
                <a:solidFill>
                  <a:srgbClr val="FF0000"/>
                </a:solidFill>
              </a:rPr>
              <a:t>binifit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treatment :initiate in</a:t>
            </a:r>
            <a:r>
              <a:rPr lang="en-US" dirty="0" smtClean="0">
                <a:solidFill>
                  <a:srgbClr val="FF0000"/>
                </a:solidFill>
              </a:rPr>
              <a:t> 48h </a:t>
            </a:r>
            <a:r>
              <a:rPr lang="en-US" dirty="0" smtClean="0"/>
              <a:t>but can be use for 6-14 days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In hospital mortality </a:t>
            </a:r>
            <a:r>
              <a:rPr lang="en-US" dirty="0" smtClean="0"/>
              <a:t>lower with</a:t>
            </a:r>
            <a:r>
              <a:rPr lang="en-US" dirty="0" smtClean="0">
                <a:solidFill>
                  <a:srgbClr val="FF0000"/>
                </a:solidFill>
              </a:rPr>
              <a:t> thrombolytic </a:t>
            </a:r>
            <a:r>
              <a:rPr lang="en-US" dirty="0" smtClean="0"/>
              <a:t>in unstable patient</a:t>
            </a:r>
          </a:p>
          <a:p>
            <a:endParaRPr lang="en-US" dirty="0"/>
          </a:p>
          <a:p>
            <a:r>
              <a:rPr lang="en-US" sz="3200" b="1" dirty="0" smtClean="0">
                <a:solidFill>
                  <a:srgbClr val="00B050"/>
                </a:solidFill>
              </a:rPr>
              <a:t>PEITHO trial </a:t>
            </a:r>
            <a:r>
              <a:rPr lang="en-US" dirty="0" smtClean="0"/>
              <a:t>compared </a:t>
            </a:r>
            <a:r>
              <a:rPr lang="en-US" dirty="0" err="1" smtClean="0">
                <a:solidFill>
                  <a:srgbClr val="FF0000"/>
                </a:solidFill>
              </a:rPr>
              <a:t>tenectaplase</a:t>
            </a:r>
            <a:r>
              <a:rPr lang="en-US" dirty="0" smtClean="0"/>
              <a:t> plus heparin </a:t>
            </a:r>
            <a:r>
              <a:rPr lang="en-US" dirty="0" smtClean="0">
                <a:solidFill>
                  <a:srgbClr val="FF0000"/>
                </a:solidFill>
              </a:rPr>
              <a:t>VS placebo </a:t>
            </a:r>
            <a:r>
              <a:rPr lang="en-US" dirty="0" smtClean="0"/>
              <a:t>plus heparin </a:t>
            </a:r>
            <a:r>
              <a:rPr lang="en-US" dirty="0" smtClean="0">
                <a:solidFill>
                  <a:srgbClr val="FF0000"/>
                </a:solidFill>
              </a:rPr>
              <a:t>in RV dysfunction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All cause death &amp; </a:t>
            </a:r>
            <a:r>
              <a:rPr lang="en-US" dirty="0" err="1" smtClean="0"/>
              <a:t>haemodynamic</a:t>
            </a:r>
            <a:r>
              <a:rPr lang="en-US" dirty="0" smtClean="0"/>
              <a:t> decompensation </a:t>
            </a:r>
            <a:r>
              <a:rPr lang="en-US" dirty="0" smtClean="0">
                <a:solidFill>
                  <a:srgbClr val="FF0000"/>
                </a:solidFill>
              </a:rPr>
              <a:t> significantly reduced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94" y="612741"/>
            <a:ext cx="8682086" cy="54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49" y="131975"/>
            <a:ext cx="9417377" cy="649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22" y="122548"/>
            <a:ext cx="9577633" cy="660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07" y="443060"/>
            <a:ext cx="10322351" cy="60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078" y="282804"/>
            <a:ext cx="6815580" cy="62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48" y="311085"/>
            <a:ext cx="7805394" cy="6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397" y="320511"/>
            <a:ext cx="6985262" cy="63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Anticoagulation preventing both </a:t>
            </a:r>
            <a:r>
              <a:rPr lang="en-US" dirty="0" smtClean="0">
                <a:solidFill>
                  <a:srgbClr val="FF0000"/>
                </a:solidFill>
              </a:rPr>
              <a:t>early death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0000"/>
                </a:solidFill>
              </a:rPr>
              <a:t>recurrent VTE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intermediate or high clinical probability </a:t>
            </a:r>
            <a:r>
              <a:rPr lang="en-US" dirty="0" smtClean="0"/>
              <a:t>parenteral anticoagulation should be initiated whilst awaiting for results of diagnostic tests.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LMWH or </a:t>
            </a:r>
            <a:r>
              <a:rPr lang="en-US" dirty="0" err="1" smtClean="0">
                <a:solidFill>
                  <a:srgbClr val="FF0000"/>
                </a:solidFill>
              </a:rPr>
              <a:t>fondaparinux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preferred over UFH(major bleeding &amp;HIT)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UFH</a:t>
            </a:r>
            <a:r>
              <a:rPr lang="en-US" dirty="0" smtClean="0"/>
              <a:t> is recommended for </a:t>
            </a:r>
            <a:r>
              <a:rPr lang="en-US" dirty="0" err="1" smtClean="0"/>
              <a:t>CrCl</a:t>
            </a:r>
            <a:r>
              <a:rPr lang="en-US" dirty="0" smtClean="0"/>
              <a:t>&lt;30 ml/min or severe obesity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88" y="301658"/>
            <a:ext cx="7993930" cy="62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24" y="-160255"/>
            <a:ext cx="10529739" cy="68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82" y="-13501"/>
            <a:ext cx="9926425" cy="773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LMWH</a:t>
            </a:r>
            <a:r>
              <a:rPr lang="en-US" dirty="0" smtClean="0"/>
              <a:t> anti-</a:t>
            </a:r>
            <a:r>
              <a:rPr lang="en-US" dirty="0" err="1" smtClean="0"/>
              <a:t>Xa</a:t>
            </a:r>
            <a:r>
              <a:rPr lang="en-US" dirty="0" smtClean="0"/>
              <a:t> level check during </a:t>
            </a:r>
            <a:r>
              <a:rPr lang="en-US" dirty="0" smtClean="0">
                <a:solidFill>
                  <a:srgbClr val="FF0000"/>
                </a:solidFill>
              </a:rPr>
              <a:t>pregnancy</a:t>
            </a:r>
            <a:r>
              <a:rPr lang="en-US" dirty="0" smtClean="0"/>
              <a:t> (after 4h)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Target level </a:t>
            </a:r>
            <a:r>
              <a:rPr lang="en-US" dirty="0" smtClean="0"/>
              <a:t>: 0.6-1 </a:t>
            </a:r>
            <a:r>
              <a:rPr lang="en-US" dirty="0" err="1" smtClean="0"/>
              <a:t>Iu</a:t>
            </a:r>
            <a:r>
              <a:rPr lang="en-US" dirty="0" smtClean="0"/>
              <a:t>/ml (BD) and 1-2 </a:t>
            </a:r>
            <a:r>
              <a:rPr lang="en-US" dirty="0" err="1" smtClean="0"/>
              <a:t>Iu</a:t>
            </a:r>
            <a:r>
              <a:rPr lang="en-US" dirty="0" smtClean="0"/>
              <a:t>/ml (once daily)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Fondaparinux</a:t>
            </a:r>
            <a:r>
              <a:rPr lang="en-US" dirty="0" smtClean="0"/>
              <a:t> : selective </a:t>
            </a:r>
            <a:r>
              <a:rPr lang="en-US" dirty="0" err="1" smtClean="0"/>
              <a:t>Xa</a:t>
            </a:r>
            <a:r>
              <a:rPr lang="en-US" dirty="0" smtClean="0"/>
              <a:t> inhibitor, once </a:t>
            </a:r>
            <a:r>
              <a:rPr lang="en-US" dirty="0" err="1" smtClean="0"/>
              <a:t>daily,weight</a:t>
            </a:r>
            <a:r>
              <a:rPr lang="en-US" dirty="0" smtClean="0"/>
              <a:t> adjusted </a:t>
            </a:r>
            <a:r>
              <a:rPr lang="en-US" dirty="0" err="1" smtClean="0"/>
              <a:t>dose,without</a:t>
            </a:r>
            <a:r>
              <a:rPr lang="en-US" dirty="0" smtClean="0"/>
              <a:t> monitoring</a:t>
            </a:r>
          </a:p>
          <a:p>
            <a:endParaRPr lang="en-US" dirty="0" smtClean="0"/>
          </a:p>
          <a:p>
            <a:r>
              <a:rPr lang="en-US" dirty="0" smtClean="0"/>
              <a:t>Recurrent VTE &amp; major bleeding </a:t>
            </a:r>
            <a:r>
              <a:rPr lang="en-US" dirty="0" smtClean="0">
                <a:solidFill>
                  <a:srgbClr val="FF0000"/>
                </a:solidFill>
              </a:rPr>
              <a:t>similar to UFH </a:t>
            </a:r>
            <a:r>
              <a:rPr lang="en-US" dirty="0" smtClean="0"/>
              <a:t>(without HIT)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932" y="584462"/>
            <a:ext cx="6966407" cy="51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841" y="1835052"/>
            <a:ext cx="10515600" cy="4351338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Fondaparinux</a:t>
            </a:r>
            <a:r>
              <a:rPr lang="en-US" dirty="0" smtClean="0">
                <a:solidFill>
                  <a:srgbClr val="FF0000"/>
                </a:solidFill>
              </a:rPr>
              <a:t> contraindicated </a:t>
            </a:r>
            <a:r>
              <a:rPr lang="en-US" dirty="0" smtClean="0"/>
              <a:t>in </a:t>
            </a:r>
            <a:r>
              <a:rPr lang="en-US" dirty="0" err="1" smtClean="0"/>
              <a:t>ClCr</a:t>
            </a:r>
            <a:r>
              <a:rPr lang="en-US" dirty="0" smtClean="0"/>
              <a:t>&lt;30 ml/min &amp; </a:t>
            </a:r>
            <a:r>
              <a:rPr lang="en-US" dirty="0" err="1" smtClean="0"/>
              <a:t>ClCr</a:t>
            </a:r>
            <a:r>
              <a:rPr lang="en-US" dirty="0" smtClean="0"/>
              <a:t> 30-50 dose reduced by 50%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ORAL ANTICOAGULATION:</a:t>
            </a:r>
          </a:p>
          <a:p>
            <a:endParaRPr lang="en-US" dirty="0"/>
          </a:p>
          <a:p>
            <a:r>
              <a:rPr lang="en-US" dirty="0" smtClean="0"/>
              <a:t>Should be initiated </a:t>
            </a:r>
            <a:r>
              <a:rPr lang="en-US" dirty="0" smtClean="0">
                <a:solidFill>
                  <a:srgbClr val="FF0000"/>
                </a:solidFill>
              </a:rPr>
              <a:t>as soon as possible</a:t>
            </a:r>
            <a:r>
              <a:rPr lang="en-US" dirty="0" smtClean="0"/>
              <a:t>(same day as parenteral)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Warfarin</a:t>
            </a:r>
            <a:r>
              <a:rPr lang="en-US" dirty="0" smtClean="0"/>
              <a:t> started with 10 mg in younger healthy outpatients and 5mg in older and hospitalized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35" y="245097"/>
            <a:ext cx="9511645" cy="63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39" y="122548"/>
            <a:ext cx="10199801" cy="656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12" y="405352"/>
            <a:ext cx="9587060" cy="52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466</Words>
  <Application>Microsoft Office PowerPoint</Application>
  <PresentationFormat>Widescreen</PresentationFormat>
  <Paragraphs>71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TREATMENT OF ACUTE PULMONARY THROMBOEMB0LISM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MRT www.Win2Farsi.com</cp:lastModifiedBy>
  <cp:revision>83</cp:revision>
  <dcterms:created xsi:type="dcterms:W3CDTF">2016-08-02T17:18:10Z</dcterms:created>
  <dcterms:modified xsi:type="dcterms:W3CDTF">2016-08-17T15:23:09Z</dcterms:modified>
</cp:coreProperties>
</file>